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7" r:id="rId2"/>
    <p:sldId id="292" r:id="rId3"/>
    <p:sldId id="262" r:id="rId4"/>
    <p:sldId id="279" r:id="rId5"/>
    <p:sldId id="280" r:id="rId6"/>
    <p:sldId id="290" r:id="rId7"/>
    <p:sldId id="285" r:id="rId8"/>
    <p:sldId id="275" r:id="rId9"/>
    <p:sldId id="268" r:id="rId10"/>
    <p:sldId id="265" r:id="rId11"/>
    <p:sldId id="269" r:id="rId12"/>
    <p:sldId id="270" r:id="rId13"/>
    <p:sldId id="271" r:id="rId14"/>
    <p:sldId id="272" r:id="rId15"/>
    <p:sldId id="273" r:id="rId16"/>
    <p:sldId id="274" r:id="rId17"/>
    <p:sldId id="291" r:id="rId18"/>
    <p:sldId id="288" r:id="rId19"/>
    <p:sldId id="278" r:id="rId20"/>
    <p:sldId id="258" r:id="rId21"/>
    <p:sldId id="286" r:id="rId22"/>
    <p:sldId id="289" r:id="rId23"/>
    <p:sldId id="293" r:id="rId24"/>
    <p:sldId id="294" r:id="rId2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9DD"/>
    <a:srgbClr val="4267B2"/>
    <a:srgbClr val="FEF3D4"/>
    <a:srgbClr val="F8E08E"/>
    <a:srgbClr val="E8303B"/>
    <a:srgbClr val="383333"/>
    <a:srgbClr val="C26E68"/>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661" autoAdjust="0"/>
  </p:normalViewPr>
  <p:slideViewPr>
    <p:cSldViewPr snapToGrid="0" snapToObjects="1">
      <p:cViewPr varScale="1">
        <p:scale>
          <a:sx n="57" d="100"/>
          <a:sy n="57" d="100"/>
        </p:scale>
        <p:origin x="1260" y="5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22/07/2019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51E2FF7-CF18-4D99-8879-2C9F5C99A5EE}" type="datetimeFigureOut">
              <a:rPr lang="en-US" smtClean="0"/>
              <a:t>7/22/2019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2C69175-CC5A-428B-A34A-6F401200CC16}" type="slidenum">
              <a:rPr lang="en-US" smtClean="0"/>
              <a:t>‹#›</a:t>
            </a:fld>
            <a:endParaRPr lang="en-US"/>
          </a:p>
        </p:txBody>
      </p:sp>
    </p:spTree>
    <p:extLst>
      <p:ext uri="{BB962C8B-B14F-4D97-AF65-F5344CB8AC3E}">
        <p14:creationId xmlns:p14="http://schemas.microsoft.com/office/powerpoint/2010/main" val="1137712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would like to extend my thanks to the organizers for including me in this exciting panel. In the next 10 minutes I would like to identify a key challenge in moving effective treatments to scale and offer a potential methodologic solution. </a:t>
            </a:r>
          </a:p>
          <a:p>
            <a:endParaRPr lang="en-US" baseline="0" dirty="0" smtClean="0"/>
          </a:p>
        </p:txBody>
      </p:sp>
      <p:sp>
        <p:nvSpPr>
          <p:cNvPr id="4" name="Slide Number Placeholder 3"/>
          <p:cNvSpPr>
            <a:spLocks noGrp="1"/>
          </p:cNvSpPr>
          <p:nvPr>
            <p:ph type="sldNum" sz="quarter" idx="10"/>
          </p:nvPr>
        </p:nvSpPr>
        <p:spPr/>
        <p:txBody>
          <a:bodyPr/>
          <a:lstStyle/>
          <a:p>
            <a:fld id="{42C69175-CC5A-428B-A34A-6F401200CC16}" type="slidenum">
              <a:rPr lang="en-US" smtClean="0"/>
              <a:t>1</a:t>
            </a:fld>
            <a:endParaRPr lang="en-US"/>
          </a:p>
        </p:txBody>
      </p:sp>
    </p:spTree>
    <p:extLst>
      <p:ext uri="{BB962C8B-B14F-4D97-AF65-F5344CB8AC3E}">
        <p14:creationId xmlns:p14="http://schemas.microsoft.com/office/powerpoint/2010/main" val="330995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Purpose of this talk is</a:t>
            </a:r>
            <a:r>
              <a:rPr lang="en-US" baseline="0" dirty="0" smtClean="0"/>
              <a:t> to identify common barriers to moving from discovery to scale up, and to suggest reorganizing our conceptualization about where implementation science methods belong in the drug development process. </a:t>
            </a:r>
            <a:r>
              <a:rPr lang="en-US" dirty="0" smtClean="0"/>
              <a:t>First let’s talk about how this usually</a:t>
            </a:r>
            <a:r>
              <a:rPr lang="en-US" baseline="0" dirty="0" smtClean="0"/>
              <a:t> works: </a:t>
            </a:r>
            <a:r>
              <a:rPr lang="en-US" dirty="0" smtClean="0"/>
              <a:t>Note this is for US drug</a:t>
            </a:r>
            <a:r>
              <a:rPr lang="en-US" baseline="0" dirty="0" smtClean="0"/>
              <a:t> development but similar for EMA. </a:t>
            </a:r>
            <a:r>
              <a:rPr lang="en-US" dirty="0" smtClean="0"/>
              <a:t>After 9-14</a:t>
            </a:r>
            <a:r>
              <a:rPr lang="en-US" baseline="0" dirty="0" smtClean="0"/>
              <a:t> years of drug development, plus additional ~2 for review, we</a:t>
            </a:r>
            <a:r>
              <a:rPr lang="en-US" dirty="0" smtClean="0"/>
              <a:t> waiting for a drug that we know works</a:t>
            </a:r>
            <a:r>
              <a:rPr lang="en-US" baseline="0" dirty="0" smtClean="0"/>
              <a:t> – and this can apply to prevention, treatment, eventually cure. How can we reduce the time from approval to successful implementation and scale up of a medication? </a:t>
            </a:r>
            <a:endParaRPr lang="en-US" dirty="0"/>
          </a:p>
        </p:txBody>
      </p:sp>
      <p:sp>
        <p:nvSpPr>
          <p:cNvPr id="4" name="Slide Number Placeholder 3"/>
          <p:cNvSpPr>
            <a:spLocks noGrp="1"/>
          </p:cNvSpPr>
          <p:nvPr>
            <p:ph type="sldNum" sz="quarter" idx="10"/>
          </p:nvPr>
        </p:nvSpPr>
        <p:spPr/>
        <p:txBody>
          <a:bodyPr/>
          <a:lstStyle/>
          <a:p>
            <a:fld id="{42C69175-CC5A-428B-A34A-6F401200CC16}" type="slidenum">
              <a:rPr lang="en-US" smtClean="0"/>
              <a:t>3</a:t>
            </a:fld>
            <a:endParaRPr lang="en-US"/>
          </a:p>
        </p:txBody>
      </p:sp>
    </p:spTree>
    <p:extLst>
      <p:ext uri="{BB962C8B-B14F-4D97-AF65-F5344CB8AC3E}">
        <p14:creationId xmlns:p14="http://schemas.microsoft.com/office/powerpoint/2010/main" val="1690220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69175-CC5A-428B-A34A-6F401200CC16}" type="slidenum">
              <a:rPr lang="en-US" smtClean="0"/>
              <a:t>4</a:t>
            </a:fld>
            <a:endParaRPr lang="en-US"/>
          </a:p>
        </p:txBody>
      </p:sp>
    </p:spTree>
    <p:extLst>
      <p:ext uri="{BB962C8B-B14F-4D97-AF65-F5344CB8AC3E}">
        <p14:creationId xmlns:p14="http://schemas.microsoft.com/office/powerpoint/2010/main" val="2427450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I am both a clinical trials person and a structural barriers person, this gives me the opportunity to consider how and why this considerable delay is occurring. </a:t>
            </a:r>
            <a:r>
              <a:rPr lang="en-US" dirty="0" smtClean="0"/>
              <a:t>In</a:t>
            </a:r>
            <a:r>
              <a:rPr lang="en-US" baseline="0" dirty="0" smtClean="0"/>
              <a:t> </a:t>
            </a:r>
            <a:r>
              <a:rPr lang="en-US" baseline="0" dirty="0" smtClean="0"/>
              <a:t>order to shrink this timeline from drug approval to effective scale up we need to move more rapidly from studies of efficacy in ideal situations to effectiveness in the real world situations.</a:t>
            </a:r>
            <a:endParaRPr lang="en-US" dirty="0"/>
          </a:p>
        </p:txBody>
      </p:sp>
      <p:sp>
        <p:nvSpPr>
          <p:cNvPr id="4" name="Slide Number Placeholder 3"/>
          <p:cNvSpPr>
            <a:spLocks noGrp="1"/>
          </p:cNvSpPr>
          <p:nvPr>
            <p:ph type="sldNum" sz="quarter" idx="10"/>
          </p:nvPr>
        </p:nvSpPr>
        <p:spPr/>
        <p:txBody>
          <a:bodyPr/>
          <a:lstStyle/>
          <a:p>
            <a:fld id="{42C69175-CC5A-428B-A34A-6F401200CC16}" type="slidenum">
              <a:rPr lang="en-US" smtClean="0"/>
              <a:t>6</a:t>
            </a:fld>
            <a:endParaRPr lang="en-US"/>
          </a:p>
        </p:txBody>
      </p:sp>
    </p:spTree>
    <p:extLst>
      <p:ext uri="{BB962C8B-B14F-4D97-AF65-F5344CB8AC3E}">
        <p14:creationId xmlns:p14="http://schemas.microsoft.com/office/powerpoint/2010/main" val="2502040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69175-CC5A-428B-A34A-6F401200CC16}" type="slidenum">
              <a:rPr lang="en-US" smtClean="0"/>
              <a:t>7</a:t>
            </a:fld>
            <a:endParaRPr lang="en-US"/>
          </a:p>
        </p:txBody>
      </p:sp>
    </p:spTree>
    <p:extLst>
      <p:ext uri="{BB962C8B-B14F-4D97-AF65-F5344CB8AC3E}">
        <p14:creationId xmlns:p14="http://schemas.microsoft.com/office/powerpoint/2010/main" val="341179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69175-CC5A-428B-A34A-6F401200CC16}" type="slidenum">
              <a:rPr lang="en-US" smtClean="0"/>
              <a:t>8</a:t>
            </a:fld>
            <a:endParaRPr lang="en-US"/>
          </a:p>
        </p:txBody>
      </p:sp>
    </p:spTree>
    <p:extLst>
      <p:ext uri="{BB962C8B-B14F-4D97-AF65-F5344CB8AC3E}">
        <p14:creationId xmlns:p14="http://schemas.microsoft.com/office/powerpoint/2010/main" val="543351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Positive</a:t>
            </a:r>
            <a:r>
              <a:rPr lang="en-US" baseline="0" dirty="0" smtClean="0"/>
              <a:t> changes: </a:t>
            </a:r>
            <a:r>
              <a:rPr lang="en-US" sz="1200" dirty="0" smtClean="0">
                <a:latin typeface="+mn-lt"/>
              </a:rPr>
              <a:t>083 composition of sample,  in</a:t>
            </a:r>
            <a:r>
              <a:rPr lang="en-US" sz="1200" baseline="0" dirty="0" smtClean="0">
                <a:latin typeface="+mn-lt"/>
              </a:rPr>
              <a:t> trial + community </a:t>
            </a:r>
            <a:r>
              <a:rPr lang="en-US" sz="1200" dirty="0" smtClean="0">
                <a:latin typeface="+mn-lt"/>
              </a:rPr>
              <a:t>studies on acceptability of </a:t>
            </a:r>
            <a:r>
              <a:rPr lang="en-US" sz="1200" dirty="0" err="1" smtClean="0">
                <a:latin typeface="+mn-lt"/>
              </a:rPr>
              <a:t>injectables</a:t>
            </a:r>
            <a:r>
              <a:rPr lang="en-US" sz="1200" dirty="0" smtClean="0">
                <a:latin typeface="+mn-lt"/>
              </a:rPr>
              <a:t>, </a:t>
            </a:r>
          </a:p>
          <a:p>
            <a:endParaRPr lang="en-US" dirty="0"/>
          </a:p>
        </p:txBody>
      </p:sp>
      <p:sp>
        <p:nvSpPr>
          <p:cNvPr id="4" name="Slide Number Placeholder 3"/>
          <p:cNvSpPr>
            <a:spLocks noGrp="1"/>
          </p:cNvSpPr>
          <p:nvPr>
            <p:ph type="sldNum" sz="quarter" idx="10"/>
          </p:nvPr>
        </p:nvSpPr>
        <p:spPr/>
        <p:txBody>
          <a:bodyPr/>
          <a:lstStyle/>
          <a:p>
            <a:fld id="{42C69175-CC5A-428B-A34A-6F401200CC16}" type="slidenum">
              <a:rPr lang="en-US" smtClean="0"/>
              <a:t>9</a:t>
            </a:fld>
            <a:endParaRPr lang="en-US"/>
          </a:p>
        </p:txBody>
      </p:sp>
    </p:spTree>
    <p:extLst>
      <p:ext uri="{BB962C8B-B14F-4D97-AF65-F5344CB8AC3E}">
        <p14:creationId xmlns:p14="http://schemas.microsoft.com/office/powerpoint/2010/main" val="828400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69175-CC5A-428B-A34A-6F401200CC16}" type="slidenum">
              <a:rPr lang="en-US" smtClean="0"/>
              <a:t>17</a:t>
            </a:fld>
            <a:endParaRPr lang="en-US"/>
          </a:p>
        </p:txBody>
      </p:sp>
    </p:spTree>
    <p:extLst>
      <p:ext uri="{BB962C8B-B14F-4D97-AF65-F5344CB8AC3E}">
        <p14:creationId xmlns:p14="http://schemas.microsoft.com/office/powerpoint/2010/main" val="3585505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69175-CC5A-428B-A34A-6F401200CC16}" type="slidenum">
              <a:rPr lang="en-US" smtClean="0"/>
              <a:t>18</a:t>
            </a:fld>
            <a:endParaRPr lang="en-US"/>
          </a:p>
        </p:txBody>
      </p:sp>
    </p:spTree>
    <p:extLst>
      <p:ext uri="{BB962C8B-B14F-4D97-AF65-F5344CB8AC3E}">
        <p14:creationId xmlns:p14="http://schemas.microsoft.com/office/powerpoint/2010/main" val="1211490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smtClean="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iming>
    <p:tnLst>
      <p:par>
        <p:cTn id="1" dur="indefinite" restart="never" nodeType="tmRoot"/>
      </p:par>
    </p:tnLst>
  </p:timing>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smtClean="0">
                <a:solidFill>
                  <a:schemeClr val="tx1"/>
                </a:solidFill>
                <a:latin typeface="+mn-lt"/>
              </a:rPr>
              <a:t>It </a:t>
            </a:r>
            <a:r>
              <a:rPr lang="en-US" sz="3200" dirty="0">
                <a:solidFill>
                  <a:schemeClr val="tx1"/>
                </a:solidFill>
                <a:latin typeface="+mn-lt"/>
              </a:rPr>
              <a:t>Worked in the Trial but No One Will Take </a:t>
            </a:r>
            <a:r>
              <a:rPr lang="en-US" sz="3200" dirty="0" smtClean="0">
                <a:solidFill>
                  <a:schemeClr val="tx1"/>
                </a:solidFill>
                <a:latin typeface="+mn-lt"/>
              </a:rPr>
              <a:t>It</a:t>
            </a:r>
            <a:br>
              <a:rPr lang="en-US" sz="3200" dirty="0" smtClean="0">
                <a:solidFill>
                  <a:schemeClr val="tx1"/>
                </a:solidFill>
                <a:latin typeface="+mn-lt"/>
              </a:rPr>
            </a:br>
            <a:r>
              <a:rPr lang="en-US" sz="2800" i="1" dirty="0" smtClean="0">
                <a:solidFill>
                  <a:schemeClr val="tx1"/>
                </a:solidFill>
                <a:latin typeface="+mn-lt"/>
              </a:rPr>
              <a:t>Improving Methods </a:t>
            </a:r>
            <a:r>
              <a:rPr lang="en-US" sz="2800" i="1" dirty="0">
                <a:solidFill>
                  <a:schemeClr val="tx1"/>
                </a:solidFill>
                <a:latin typeface="+mn-lt"/>
              </a:rPr>
              <a:t>for Moving from </a:t>
            </a:r>
            <a:br>
              <a:rPr lang="en-US" sz="2800" i="1" dirty="0">
                <a:solidFill>
                  <a:schemeClr val="tx1"/>
                </a:solidFill>
                <a:latin typeface="+mn-lt"/>
              </a:rPr>
            </a:br>
            <a:r>
              <a:rPr lang="en-US" sz="2800" i="1" dirty="0">
                <a:solidFill>
                  <a:schemeClr val="tx1"/>
                </a:solidFill>
                <a:latin typeface="+mn-lt"/>
              </a:rPr>
              <a:t>Clinical Trials into the Real World</a:t>
            </a:r>
            <a:r>
              <a:rPr lang="en-US" sz="3200" i="1" dirty="0">
                <a:solidFill>
                  <a:schemeClr val="tx1"/>
                </a:solidFill>
                <a:latin typeface="+mn-lt"/>
              </a:rPr>
              <a:t/>
            </a:r>
            <a:br>
              <a:rPr lang="en-US" sz="3200" i="1" dirty="0">
                <a:solidFill>
                  <a:schemeClr val="tx1"/>
                </a:solidFill>
                <a:latin typeface="+mn-lt"/>
              </a:rPr>
            </a:br>
            <a:endParaRPr lang="en-US" sz="3200" dirty="0">
              <a:solidFill>
                <a:schemeClr val="tx1"/>
              </a:solidFill>
              <a:latin typeface="+mn-lt"/>
            </a:endParaRPr>
          </a:p>
        </p:txBody>
      </p:sp>
      <p:sp>
        <p:nvSpPr>
          <p:cNvPr id="3" name="Subtitle 2"/>
          <p:cNvSpPr>
            <a:spLocks noGrp="1"/>
          </p:cNvSpPr>
          <p:nvPr>
            <p:ph type="subTitle" idx="1"/>
          </p:nvPr>
        </p:nvSpPr>
        <p:spPr>
          <a:xfrm>
            <a:off x="1733266" y="4091703"/>
            <a:ext cx="8534400" cy="543143"/>
          </a:xfrm>
        </p:spPr>
        <p:txBody>
          <a:bodyPr>
            <a:noAutofit/>
          </a:bodyPr>
          <a:lstStyle/>
          <a:p>
            <a:pPr>
              <a:spcBef>
                <a:spcPts val="0"/>
              </a:spcBef>
            </a:pPr>
            <a:r>
              <a:rPr lang="en-US" sz="3200" b="1" dirty="0" smtClean="0">
                <a:latin typeface="+mn-lt"/>
              </a:rPr>
              <a:t>Manya Magnus, PhD, MPH</a:t>
            </a:r>
          </a:p>
          <a:p>
            <a:pPr>
              <a:spcBef>
                <a:spcPts val="0"/>
              </a:spcBef>
            </a:pPr>
            <a:r>
              <a:rPr lang="en-US" sz="1800" dirty="0" smtClean="0">
                <a:latin typeface="+mn-lt"/>
              </a:rPr>
              <a:t>Professor | Associate Chair</a:t>
            </a:r>
          </a:p>
          <a:p>
            <a:pPr>
              <a:spcBef>
                <a:spcPts val="0"/>
              </a:spcBef>
            </a:pPr>
            <a:r>
              <a:rPr lang="en-US" sz="1800" dirty="0" smtClean="0">
                <a:latin typeface="+mn-lt"/>
              </a:rPr>
              <a:t>Department of Epidemiology</a:t>
            </a:r>
          </a:p>
          <a:p>
            <a:pPr>
              <a:spcBef>
                <a:spcPts val="0"/>
              </a:spcBef>
            </a:pPr>
            <a:r>
              <a:rPr lang="en-US" sz="1800" dirty="0" smtClean="0">
                <a:latin typeface="+mn-lt"/>
              </a:rPr>
              <a:t>Milken Institute School of Public Health</a:t>
            </a:r>
          </a:p>
          <a:p>
            <a:pPr>
              <a:spcBef>
                <a:spcPts val="0"/>
              </a:spcBef>
            </a:pPr>
            <a:r>
              <a:rPr lang="en-US" sz="1800" dirty="0" smtClean="0">
                <a:latin typeface="+mn-lt"/>
              </a:rPr>
              <a:t>George Washington University</a:t>
            </a:r>
          </a:p>
          <a:p>
            <a:pPr>
              <a:spcBef>
                <a:spcPts val="0"/>
              </a:spcBef>
            </a:pPr>
            <a:endParaRPr lang="en-US" sz="1800" dirty="0" smtClean="0">
              <a:latin typeface="+mn-lt"/>
            </a:endParaRPr>
          </a:p>
          <a:p>
            <a:pPr>
              <a:spcBef>
                <a:spcPts val="0"/>
              </a:spcBef>
            </a:pPr>
            <a:endParaRPr lang="en-US" sz="1800" dirty="0" smtClean="0">
              <a:latin typeface="+mn-lt"/>
            </a:endParaRPr>
          </a:p>
          <a:p>
            <a:pPr>
              <a:spcBef>
                <a:spcPts val="0"/>
              </a:spcBef>
            </a:pPr>
            <a:endParaRPr lang="en-US" sz="3200" dirty="0">
              <a:latin typeface="+mn-lt"/>
            </a:endParaRPr>
          </a:p>
        </p:txBody>
      </p:sp>
    </p:spTree>
    <p:extLst>
      <p:ext uri="{BB962C8B-B14F-4D97-AF65-F5344CB8AC3E}">
        <p14:creationId xmlns:p14="http://schemas.microsoft.com/office/powerpoint/2010/main" val="3565225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55991291"/>
              </p:ext>
            </p:extLst>
          </p:nvPr>
        </p:nvGraphicFramePr>
        <p:xfrm>
          <a:off x="364900" y="263872"/>
          <a:ext cx="11496541" cy="5570257"/>
        </p:xfrm>
        <a:graphic>
          <a:graphicData uri="http://schemas.openxmlformats.org/drawingml/2006/table">
            <a:tbl>
              <a:tblPr firstRow="1" bandRow="1">
                <a:tableStyleId>{5C22544A-7EE6-4342-B048-85BDC9FD1C3A}</a:tableStyleId>
              </a:tblPr>
              <a:tblGrid>
                <a:gridCol w="2532846"/>
                <a:gridCol w="4430332"/>
                <a:gridCol w="4533363"/>
              </a:tblGrid>
              <a:tr h="619326">
                <a:tc>
                  <a:txBody>
                    <a:bodyPr/>
                    <a:lstStyle/>
                    <a:p>
                      <a:endParaRPr lang="en-US" sz="1600" dirty="0"/>
                    </a:p>
                  </a:txBody>
                  <a:tcPr/>
                </a:tc>
                <a:tc>
                  <a:txBody>
                    <a:bodyPr/>
                    <a:lstStyle/>
                    <a:p>
                      <a:pPr algn="ctr"/>
                      <a:r>
                        <a:rPr lang="en-US" sz="2400" dirty="0" smtClean="0"/>
                        <a:t>Challenges</a:t>
                      </a:r>
                      <a:endParaRPr lang="en-US" sz="2400" dirty="0"/>
                    </a:p>
                  </a:txBody>
                  <a:tcPr/>
                </a:tc>
                <a:tc>
                  <a:txBody>
                    <a:bodyPr/>
                    <a:lstStyle/>
                    <a:p>
                      <a:pPr algn="ctr"/>
                      <a:r>
                        <a:rPr lang="en-US" sz="2400" dirty="0" smtClean="0"/>
                        <a:t>How</a:t>
                      </a:r>
                      <a:r>
                        <a:rPr lang="en-US" sz="2400" baseline="0" dirty="0" smtClean="0"/>
                        <a:t> Methods Can Be Improved</a:t>
                      </a:r>
                      <a:endParaRPr lang="en-US" sz="2400" dirty="0"/>
                    </a:p>
                  </a:txBody>
                  <a:tcPr/>
                </a:tc>
              </a:tr>
              <a:tr h="749154">
                <a:tc>
                  <a:txBody>
                    <a:bodyPr/>
                    <a:lstStyle/>
                    <a:p>
                      <a:r>
                        <a:rPr lang="en-US" sz="2400" dirty="0" smtClean="0"/>
                        <a:t>Generalizability</a:t>
                      </a:r>
                      <a:endParaRPr lang="en-US" sz="2400" dirty="0"/>
                    </a:p>
                  </a:txBody>
                  <a:tcPr/>
                </a:tc>
                <a:tc>
                  <a:txBody>
                    <a:bodyPr/>
                    <a:lstStyle/>
                    <a:p>
                      <a:pPr algn="l"/>
                      <a:r>
                        <a:rPr lang="en-US" sz="2000" dirty="0" smtClean="0">
                          <a:solidFill>
                            <a:schemeClr val="tx1"/>
                          </a:solidFill>
                        </a:rPr>
                        <a:t>Lack of racial diversity in clinical</a:t>
                      </a:r>
                      <a:r>
                        <a:rPr lang="en-US" sz="2000" baseline="0" dirty="0" smtClean="0">
                          <a:solidFill>
                            <a:schemeClr val="tx1"/>
                          </a:solidFill>
                        </a:rPr>
                        <a:t> trials </a:t>
                      </a:r>
                      <a:r>
                        <a:rPr lang="en-US" sz="2000" dirty="0" smtClean="0">
                          <a:solidFill>
                            <a:schemeClr val="tx1"/>
                          </a:solidFill>
                        </a:rPr>
                        <a:t>sample</a:t>
                      </a:r>
                      <a:endParaRPr lang="en-US" sz="2000" dirty="0">
                        <a:solidFill>
                          <a:schemeClr val="tx1"/>
                        </a:solidFill>
                      </a:endParaRPr>
                    </a:p>
                  </a:txBody>
                  <a:tcPr/>
                </a:tc>
                <a:tc>
                  <a:txBody>
                    <a:bodyPr/>
                    <a:lstStyle/>
                    <a:p>
                      <a:pPr algn="l"/>
                      <a:endParaRPr lang="en-US" sz="2000" i="0" dirty="0">
                        <a:solidFill>
                          <a:schemeClr val="tx1"/>
                        </a:solidFill>
                      </a:endParaRPr>
                    </a:p>
                  </a:txBody>
                  <a:tcPr/>
                </a:tc>
              </a:tr>
              <a:tr h="1074873">
                <a:tc>
                  <a:txBody>
                    <a:bodyPr/>
                    <a:lstStyle/>
                    <a:p>
                      <a:r>
                        <a:rPr lang="en-US" sz="2400" dirty="0" smtClean="0"/>
                        <a:t>Cost and accessibility</a:t>
                      </a:r>
                      <a:endParaRPr lang="en-US" sz="2400" dirty="0"/>
                    </a:p>
                  </a:txBody>
                  <a:tcPr/>
                </a:tc>
                <a:tc>
                  <a:txBody>
                    <a:bodyPr/>
                    <a:lstStyle/>
                    <a:p>
                      <a:pPr algn="l"/>
                      <a:r>
                        <a:rPr lang="en-US" sz="2000" dirty="0" smtClean="0">
                          <a:solidFill>
                            <a:schemeClr val="tx1"/>
                          </a:solidFill>
                        </a:rPr>
                        <a:t>Prohibitive</a:t>
                      </a:r>
                      <a:r>
                        <a:rPr lang="en-US" sz="2000" baseline="0" dirty="0" smtClean="0">
                          <a:solidFill>
                            <a:schemeClr val="tx1"/>
                          </a:solidFill>
                        </a:rPr>
                        <a:t> cost and barriers to access of TDF/FTC</a:t>
                      </a:r>
                      <a:endParaRPr lang="en-US" sz="2000" dirty="0">
                        <a:solidFill>
                          <a:schemeClr val="tx1"/>
                        </a:solidFill>
                      </a:endParaRPr>
                    </a:p>
                  </a:txBody>
                  <a:tcPr/>
                </a:tc>
                <a:tc>
                  <a:txBody>
                    <a:bodyPr/>
                    <a:lstStyle/>
                    <a:p>
                      <a:pPr algn="l"/>
                      <a:endParaRPr lang="en-US" sz="2000" dirty="0">
                        <a:solidFill>
                          <a:schemeClr val="tx1"/>
                        </a:solidFill>
                      </a:endParaRPr>
                    </a:p>
                  </a:txBody>
                  <a:tcPr/>
                </a:tc>
              </a:tr>
              <a:tr h="749154">
                <a:tc>
                  <a:txBody>
                    <a:bodyPr/>
                    <a:lstStyle/>
                    <a:p>
                      <a:r>
                        <a:rPr lang="en-US" sz="2400" dirty="0" smtClean="0"/>
                        <a:t>Stigma </a:t>
                      </a:r>
                      <a:endParaRPr lang="en-US" sz="2400" dirty="0"/>
                    </a:p>
                  </a:txBody>
                  <a:tcPr/>
                </a:tc>
                <a:tc>
                  <a:txBody>
                    <a:bodyPr/>
                    <a:lstStyle/>
                    <a:p>
                      <a:pPr algn="l"/>
                      <a:r>
                        <a:rPr lang="en-US" sz="2000" dirty="0" smtClean="0">
                          <a:solidFill>
                            <a:schemeClr val="tx1"/>
                          </a:solidFill>
                        </a:rPr>
                        <a:t>Stigmas</a:t>
                      </a:r>
                      <a:r>
                        <a:rPr lang="en-US" sz="2000" baseline="0" dirty="0" smtClean="0">
                          <a:solidFill>
                            <a:schemeClr val="tx1"/>
                          </a:solidFill>
                        </a:rPr>
                        <a:t> in field use and me</a:t>
                      </a:r>
                      <a:r>
                        <a:rPr lang="en-US" sz="2000" dirty="0" smtClean="0">
                          <a:solidFill>
                            <a:schemeClr val="tx1"/>
                          </a:solidFill>
                        </a:rPr>
                        <a:t>thods</a:t>
                      </a:r>
                      <a:r>
                        <a:rPr lang="en-US" sz="2000" baseline="0" dirty="0" smtClean="0">
                          <a:solidFill>
                            <a:schemeClr val="tx1"/>
                          </a:solidFill>
                        </a:rPr>
                        <a:t> to overcome stigma not examined</a:t>
                      </a:r>
                      <a:endParaRPr lang="en-US" sz="2000" dirty="0">
                        <a:solidFill>
                          <a:schemeClr val="tx1"/>
                        </a:solidFill>
                      </a:endParaRPr>
                    </a:p>
                  </a:txBody>
                  <a:tcPr/>
                </a:tc>
                <a:tc>
                  <a:txBody>
                    <a:bodyPr/>
                    <a:lstStyle/>
                    <a:p>
                      <a:pPr algn="l"/>
                      <a:endParaRPr lang="en-US" sz="2000" dirty="0">
                        <a:solidFill>
                          <a:schemeClr val="tx1"/>
                        </a:solidFill>
                      </a:endParaRPr>
                    </a:p>
                  </a:txBody>
                  <a:tcPr/>
                </a:tc>
              </a:tr>
              <a:tr h="7491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t>Political will</a:t>
                      </a:r>
                    </a:p>
                  </a:txBody>
                  <a:tcPr/>
                </a:tc>
                <a:tc>
                  <a:txBody>
                    <a:bodyPr/>
                    <a:lstStyle/>
                    <a:p>
                      <a:pPr algn="l"/>
                      <a:r>
                        <a:rPr lang="en-US" sz="2000" baseline="0" dirty="0" smtClean="0">
                          <a:solidFill>
                            <a:schemeClr val="tx1"/>
                          </a:solidFill>
                        </a:rPr>
                        <a:t>Lack of interest in rapid deployment of life-saving medication</a:t>
                      </a:r>
                      <a:endParaRPr lang="en-US" sz="2000" dirty="0">
                        <a:solidFill>
                          <a:schemeClr val="tx1"/>
                        </a:solidFill>
                      </a:endParaRPr>
                    </a:p>
                  </a:txBody>
                  <a:tcPr/>
                </a:tc>
                <a:tc>
                  <a:txBody>
                    <a:bodyPr/>
                    <a:lstStyle/>
                    <a:p>
                      <a:pPr algn="l"/>
                      <a:endParaRPr lang="en-US" sz="2000" dirty="0">
                        <a:solidFill>
                          <a:schemeClr val="tx1"/>
                        </a:solidFill>
                      </a:endParaRPr>
                    </a:p>
                  </a:txBody>
                  <a:tcPr/>
                </a:tc>
              </a:tr>
              <a:tr h="749154">
                <a:tc>
                  <a:txBody>
                    <a:bodyPr/>
                    <a:lstStyle/>
                    <a:p>
                      <a:r>
                        <a:rPr lang="en-US" sz="2400" dirty="0" smtClean="0"/>
                        <a:t>Providers</a:t>
                      </a:r>
                      <a:endParaRPr lang="en-US" sz="2400" dirty="0"/>
                    </a:p>
                  </a:txBody>
                  <a:tcPr/>
                </a:tc>
                <a:tc>
                  <a:txBody>
                    <a:bodyPr/>
                    <a:lstStyle/>
                    <a:p>
                      <a:pPr algn="l"/>
                      <a:r>
                        <a:rPr lang="en-US" sz="2000" dirty="0" smtClean="0">
                          <a:solidFill>
                            <a:schemeClr val="tx1"/>
                          </a:solidFill>
                        </a:rPr>
                        <a:t>Knowledge</a:t>
                      </a:r>
                      <a:r>
                        <a:rPr lang="en-US" sz="2000" baseline="0" dirty="0" smtClean="0">
                          <a:solidFill>
                            <a:schemeClr val="tx1"/>
                          </a:solidFill>
                        </a:rPr>
                        <a:t> of ARVs absent in primary care settings; stigma; stereotypes</a:t>
                      </a:r>
                      <a:endParaRPr lang="en-US" sz="2000" dirty="0">
                        <a:solidFill>
                          <a:schemeClr val="tx1"/>
                        </a:solidFill>
                      </a:endParaRPr>
                    </a:p>
                  </a:txBody>
                  <a:tcPr/>
                </a:tc>
                <a:tc>
                  <a:txBody>
                    <a:bodyPr/>
                    <a:lstStyle/>
                    <a:p>
                      <a:pPr algn="l"/>
                      <a:endParaRPr lang="en-US" sz="2000" dirty="0">
                        <a:solidFill>
                          <a:schemeClr val="tx1"/>
                        </a:solidFill>
                      </a:endParaRPr>
                    </a:p>
                  </a:txBody>
                  <a:tcPr/>
                </a:tc>
              </a:tr>
              <a:tr h="879442">
                <a:tc>
                  <a:txBody>
                    <a:bodyPr/>
                    <a:lstStyle/>
                    <a:p>
                      <a:r>
                        <a:rPr lang="en-US" sz="2400" dirty="0" smtClean="0"/>
                        <a:t>Adherence</a:t>
                      </a:r>
                      <a:r>
                        <a:rPr lang="en-US" sz="2400" baseline="0" dirty="0" smtClean="0"/>
                        <a:t> barriers</a:t>
                      </a:r>
                      <a:endParaRPr lang="en-US" sz="2400" dirty="0"/>
                    </a:p>
                  </a:txBody>
                  <a:tcPr/>
                </a:tc>
                <a:tc>
                  <a:txBody>
                    <a:bodyPr/>
                    <a:lstStyle/>
                    <a:p>
                      <a:pPr algn="l"/>
                      <a:r>
                        <a:rPr lang="en-US" sz="2000" dirty="0" smtClean="0">
                          <a:solidFill>
                            <a:schemeClr val="tx1"/>
                          </a:solidFill>
                        </a:rPr>
                        <a:t>Real-world challenges different from clinical trials</a:t>
                      </a:r>
                      <a:endParaRPr lang="en-US" sz="2000" dirty="0">
                        <a:solidFill>
                          <a:schemeClr val="tx1"/>
                        </a:solidFill>
                      </a:endParaRPr>
                    </a:p>
                  </a:txBody>
                  <a:tcPr/>
                </a:tc>
                <a:tc>
                  <a:txBody>
                    <a:bodyPr/>
                    <a:lstStyle/>
                    <a:p>
                      <a:pPr algn="l"/>
                      <a:endParaRPr lang="en-US" sz="2000" dirty="0">
                        <a:solidFill>
                          <a:schemeClr val="tx1"/>
                        </a:solidFill>
                      </a:endParaRPr>
                    </a:p>
                  </a:txBody>
                  <a:tcPr/>
                </a:tc>
              </a:tr>
            </a:tbl>
          </a:graphicData>
        </a:graphic>
      </p:graphicFrame>
    </p:spTree>
    <p:extLst>
      <p:ext uri="{BB962C8B-B14F-4D97-AF65-F5344CB8AC3E}">
        <p14:creationId xmlns:p14="http://schemas.microsoft.com/office/powerpoint/2010/main" val="3926891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36435398"/>
              </p:ext>
            </p:extLst>
          </p:nvPr>
        </p:nvGraphicFramePr>
        <p:xfrm>
          <a:off x="364900" y="263872"/>
          <a:ext cx="11496541" cy="5570257"/>
        </p:xfrm>
        <a:graphic>
          <a:graphicData uri="http://schemas.openxmlformats.org/drawingml/2006/table">
            <a:tbl>
              <a:tblPr firstRow="1" bandRow="1">
                <a:tableStyleId>{5C22544A-7EE6-4342-B048-85BDC9FD1C3A}</a:tableStyleId>
              </a:tblPr>
              <a:tblGrid>
                <a:gridCol w="2532846"/>
                <a:gridCol w="4430332"/>
                <a:gridCol w="4533363"/>
              </a:tblGrid>
              <a:tr h="619326">
                <a:tc>
                  <a:txBody>
                    <a:bodyPr/>
                    <a:lstStyle/>
                    <a:p>
                      <a:endParaRPr lang="en-US" sz="1600" dirty="0"/>
                    </a:p>
                  </a:txBody>
                  <a:tcPr/>
                </a:tc>
                <a:tc>
                  <a:txBody>
                    <a:bodyPr/>
                    <a:lstStyle/>
                    <a:p>
                      <a:pPr algn="ctr"/>
                      <a:r>
                        <a:rPr lang="en-US" sz="2400" dirty="0" smtClean="0"/>
                        <a:t>Challenges</a:t>
                      </a:r>
                      <a:endParaRPr lang="en-US" sz="2400" dirty="0"/>
                    </a:p>
                  </a:txBody>
                  <a:tcPr/>
                </a:tc>
                <a:tc>
                  <a:txBody>
                    <a:bodyPr/>
                    <a:lstStyle/>
                    <a:p>
                      <a:pPr algn="ctr"/>
                      <a:r>
                        <a:rPr lang="en-US" sz="2400" dirty="0" smtClean="0"/>
                        <a:t>How</a:t>
                      </a:r>
                      <a:r>
                        <a:rPr lang="en-US" sz="2400" baseline="0" dirty="0" smtClean="0"/>
                        <a:t> Methods Can Be Improved</a:t>
                      </a:r>
                      <a:endParaRPr lang="en-US" sz="2400" dirty="0"/>
                    </a:p>
                  </a:txBody>
                  <a:tcPr/>
                </a:tc>
              </a:tr>
              <a:tr h="749154">
                <a:tc>
                  <a:txBody>
                    <a:bodyPr/>
                    <a:lstStyle/>
                    <a:p>
                      <a:r>
                        <a:rPr lang="en-US" sz="2400" dirty="0" smtClean="0"/>
                        <a:t>Generalizability</a:t>
                      </a:r>
                      <a:endParaRPr lang="en-US" sz="2400" dirty="0"/>
                    </a:p>
                  </a:txBody>
                  <a:tcPr/>
                </a:tc>
                <a:tc>
                  <a:txBody>
                    <a:bodyPr/>
                    <a:lstStyle/>
                    <a:p>
                      <a:pPr algn="l"/>
                      <a:r>
                        <a:rPr lang="en-US" sz="2000" dirty="0" smtClean="0">
                          <a:solidFill>
                            <a:schemeClr val="tx1"/>
                          </a:solidFill>
                        </a:rPr>
                        <a:t>Lack of racial diversity in clinical</a:t>
                      </a:r>
                      <a:r>
                        <a:rPr lang="en-US" sz="2000" baseline="0" dirty="0" smtClean="0">
                          <a:solidFill>
                            <a:schemeClr val="tx1"/>
                          </a:solidFill>
                        </a:rPr>
                        <a:t> trials </a:t>
                      </a:r>
                      <a:r>
                        <a:rPr lang="en-US" sz="2000" dirty="0" smtClean="0">
                          <a:solidFill>
                            <a:schemeClr val="tx1"/>
                          </a:solidFill>
                        </a:rPr>
                        <a:t>sample</a:t>
                      </a:r>
                      <a:endParaRPr lang="en-US" sz="2000" dirty="0">
                        <a:solidFill>
                          <a:schemeClr val="tx1"/>
                        </a:solidFill>
                      </a:endParaRPr>
                    </a:p>
                  </a:txBody>
                  <a:tcPr/>
                </a:tc>
                <a:tc>
                  <a:txBody>
                    <a:bodyPr/>
                    <a:lstStyle/>
                    <a:p>
                      <a:pPr algn="l"/>
                      <a:r>
                        <a:rPr lang="en-US" sz="2000" dirty="0" smtClean="0">
                          <a:solidFill>
                            <a:srgbClr val="FF0000"/>
                          </a:solidFill>
                        </a:rPr>
                        <a:t>Require</a:t>
                      </a:r>
                      <a:r>
                        <a:rPr lang="en-US" sz="2000" baseline="0" dirty="0" smtClean="0">
                          <a:solidFill>
                            <a:srgbClr val="FF0000"/>
                          </a:solidFill>
                        </a:rPr>
                        <a:t> </a:t>
                      </a:r>
                      <a:r>
                        <a:rPr lang="en-US" sz="2000" i="1" baseline="0" dirty="0" smtClean="0">
                          <a:solidFill>
                            <a:srgbClr val="FF0000"/>
                          </a:solidFill>
                        </a:rPr>
                        <a:t>a priori </a:t>
                      </a:r>
                      <a:r>
                        <a:rPr lang="en-US" sz="2000" i="0" baseline="0" dirty="0" smtClean="0">
                          <a:solidFill>
                            <a:srgbClr val="FF0000"/>
                          </a:solidFill>
                        </a:rPr>
                        <a:t>sample composition</a:t>
                      </a:r>
                      <a:endParaRPr lang="en-US" sz="2000" i="0" dirty="0">
                        <a:solidFill>
                          <a:srgbClr val="FF0000"/>
                        </a:solidFill>
                      </a:endParaRPr>
                    </a:p>
                  </a:txBody>
                  <a:tcPr/>
                </a:tc>
              </a:tr>
              <a:tr h="1074873">
                <a:tc>
                  <a:txBody>
                    <a:bodyPr/>
                    <a:lstStyle/>
                    <a:p>
                      <a:r>
                        <a:rPr lang="en-US" sz="2400" dirty="0" smtClean="0"/>
                        <a:t>Cost and accessibility</a:t>
                      </a:r>
                      <a:endParaRPr lang="en-US" sz="2400" dirty="0"/>
                    </a:p>
                  </a:txBody>
                  <a:tcPr/>
                </a:tc>
                <a:tc>
                  <a:txBody>
                    <a:bodyPr/>
                    <a:lstStyle/>
                    <a:p>
                      <a:pPr algn="l"/>
                      <a:r>
                        <a:rPr lang="en-US" sz="2000" dirty="0" smtClean="0">
                          <a:solidFill>
                            <a:schemeClr val="tx1"/>
                          </a:solidFill>
                        </a:rPr>
                        <a:t>Prohibitive</a:t>
                      </a:r>
                      <a:r>
                        <a:rPr lang="en-US" sz="2000" baseline="0" dirty="0" smtClean="0">
                          <a:solidFill>
                            <a:schemeClr val="tx1"/>
                          </a:solidFill>
                        </a:rPr>
                        <a:t> cost and barriers to access of TDF/FTC</a:t>
                      </a:r>
                      <a:endParaRPr lang="en-US" sz="2000" dirty="0">
                        <a:solidFill>
                          <a:schemeClr val="tx1"/>
                        </a:solidFill>
                      </a:endParaRPr>
                    </a:p>
                  </a:txBody>
                  <a:tcPr/>
                </a:tc>
                <a:tc>
                  <a:txBody>
                    <a:bodyPr/>
                    <a:lstStyle/>
                    <a:p>
                      <a:pPr algn="l"/>
                      <a:endParaRPr lang="en-US" sz="2000" dirty="0">
                        <a:solidFill>
                          <a:schemeClr val="tx1"/>
                        </a:solidFill>
                      </a:endParaRPr>
                    </a:p>
                  </a:txBody>
                  <a:tcPr/>
                </a:tc>
              </a:tr>
              <a:tr h="749154">
                <a:tc>
                  <a:txBody>
                    <a:bodyPr/>
                    <a:lstStyle/>
                    <a:p>
                      <a:r>
                        <a:rPr lang="en-US" sz="2400" dirty="0" smtClean="0"/>
                        <a:t>Stigma </a:t>
                      </a:r>
                      <a:endParaRPr lang="en-US" sz="2400" dirty="0"/>
                    </a:p>
                  </a:txBody>
                  <a:tcPr/>
                </a:tc>
                <a:tc>
                  <a:txBody>
                    <a:bodyPr/>
                    <a:lstStyle/>
                    <a:p>
                      <a:pPr algn="l"/>
                      <a:r>
                        <a:rPr lang="en-US" sz="2000" dirty="0" smtClean="0">
                          <a:solidFill>
                            <a:schemeClr val="tx1"/>
                          </a:solidFill>
                        </a:rPr>
                        <a:t>Stigmas</a:t>
                      </a:r>
                      <a:r>
                        <a:rPr lang="en-US" sz="2000" baseline="0" dirty="0" smtClean="0">
                          <a:solidFill>
                            <a:schemeClr val="tx1"/>
                          </a:solidFill>
                        </a:rPr>
                        <a:t> in field use and me</a:t>
                      </a:r>
                      <a:r>
                        <a:rPr lang="en-US" sz="2000" dirty="0" smtClean="0">
                          <a:solidFill>
                            <a:schemeClr val="tx1"/>
                          </a:solidFill>
                        </a:rPr>
                        <a:t>thods</a:t>
                      </a:r>
                      <a:r>
                        <a:rPr lang="en-US" sz="2000" baseline="0" dirty="0" smtClean="0">
                          <a:solidFill>
                            <a:schemeClr val="tx1"/>
                          </a:solidFill>
                        </a:rPr>
                        <a:t> to overcome stigma not examined</a:t>
                      </a:r>
                      <a:endParaRPr lang="en-US" sz="2000" dirty="0">
                        <a:solidFill>
                          <a:schemeClr val="tx1"/>
                        </a:solidFill>
                      </a:endParaRPr>
                    </a:p>
                  </a:txBody>
                  <a:tcPr/>
                </a:tc>
                <a:tc>
                  <a:txBody>
                    <a:bodyPr/>
                    <a:lstStyle/>
                    <a:p>
                      <a:pPr algn="l"/>
                      <a:endParaRPr lang="en-US" sz="2000" dirty="0">
                        <a:solidFill>
                          <a:schemeClr val="tx1"/>
                        </a:solidFill>
                      </a:endParaRPr>
                    </a:p>
                  </a:txBody>
                  <a:tcPr/>
                </a:tc>
              </a:tr>
              <a:tr h="7491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t>Political will</a:t>
                      </a:r>
                    </a:p>
                  </a:txBody>
                  <a:tcPr/>
                </a:tc>
                <a:tc>
                  <a:txBody>
                    <a:bodyPr/>
                    <a:lstStyle/>
                    <a:p>
                      <a:pPr algn="l"/>
                      <a:r>
                        <a:rPr lang="en-US" sz="2000" baseline="0" dirty="0" smtClean="0">
                          <a:solidFill>
                            <a:schemeClr val="tx1"/>
                          </a:solidFill>
                        </a:rPr>
                        <a:t>Lack of interest in rapid deployment of life-saving medication</a:t>
                      </a:r>
                      <a:endParaRPr lang="en-US" sz="2000" dirty="0">
                        <a:solidFill>
                          <a:schemeClr val="tx1"/>
                        </a:solidFill>
                      </a:endParaRPr>
                    </a:p>
                  </a:txBody>
                  <a:tcPr/>
                </a:tc>
                <a:tc>
                  <a:txBody>
                    <a:bodyPr/>
                    <a:lstStyle/>
                    <a:p>
                      <a:pPr algn="l"/>
                      <a:endParaRPr lang="en-US" sz="2000" dirty="0">
                        <a:solidFill>
                          <a:schemeClr val="tx1"/>
                        </a:solidFill>
                      </a:endParaRPr>
                    </a:p>
                  </a:txBody>
                  <a:tcPr/>
                </a:tc>
              </a:tr>
              <a:tr h="749154">
                <a:tc>
                  <a:txBody>
                    <a:bodyPr/>
                    <a:lstStyle/>
                    <a:p>
                      <a:r>
                        <a:rPr lang="en-US" sz="2400" dirty="0" smtClean="0"/>
                        <a:t>Providers</a:t>
                      </a:r>
                      <a:endParaRPr lang="en-US" sz="2400" dirty="0"/>
                    </a:p>
                  </a:txBody>
                  <a:tcPr/>
                </a:tc>
                <a:tc>
                  <a:txBody>
                    <a:bodyPr/>
                    <a:lstStyle/>
                    <a:p>
                      <a:pPr algn="l"/>
                      <a:r>
                        <a:rPr lang="en-US" sz="2000" dirty="0" smtClean="0">
                          <a:solidFill>
                            <a:schemeClr val="tx1"/>
                          </a:solidFill>
                        </a:rPr>
                        <a:t>Knowledge</a:t>
                      </a:r>
                      <a:r>
                        <a:rPr lang="en-US" sz="2000" baseline="0" dirty="0" smtClean="0">
                          <a:solidFill>
                            <a:schemeClr val="tx1"/>
                          </a:solidFill>
                        </a:rPr>
                        <a:t> of ARVs absent in primary care settings; stigma; stereotypes</a:t>
                      </a:r>
                      <a:endParaRPr lang="en-US" sz="2000" dirty="0">
                        <a:solidFill>
                          <a:schemeClr val="tx1"/>
                        </a:solidFill>
                      </a:endParaRPr>
                    </a:p>
                  </a:txBody>
                  <a:tcPr/>
                </a:tc>
                <a:tc>
                  <a:txBody>
                    <a:bodyPr/>
                    <a:lstStyle/>
                    <a:p>
                      <a:pPr algn="l"/>
                      <a:endParaRPr lang="en-US" sz="2000" dirty="0">
                        <a:solidFill>
                          <a:schemeClr val="tx1"/>
                        </a:solidFill>
                      </a:endParaRPr>
                    </a:p>
                  </a:txBody>
                  <a:tcPr/>
                </a:tc>
              </a:tr>
              <a:tr h="879442">
                <a:tc>
                  <a:txBody>
                    <a:bodyPr/>
                    <a:lstStyle/>
                    <a:p>
                      <a:r>
                        <a:rPr lang="en-US" sz="2400" dirty="0" smtClean="0"/>
                        <a:t>Adherence</a:t>
                      </a:r>
                      <a:r>
                        <a:rPr lang="en-US" sz="2400" baseline="0" dirty="0" smtClean="0"/>
                        <a:t> barriers</a:t>
                      </a:r>
                      <a:endParaRPr lang="en-US" sz="2400" dirty="0"/>
                    </a:p>
                  </a:txBody>
                  <a:tcPr/>
                </a:tc>
                <a:tc>
                  <a:txBody>
                    <a:bodyPr/>
                    <a:lstStyle/>
                    <a:p>
                      <a:pPr algn="l"/>
                      <a:r>
                        <a:rPr lang="en-US" sz="2000" dirty="0" smtClean="0">
                          <a:solidFill>
                            <a:schemeClr val="tx1"/>
                          </a:solidFill>
                        </a:rPr>
                        <a:t>Real-world challenges different from clinical trials</a:t>
                      </a:r>
                      <a:endParaRPr lang="en-US" sz="2000" dirty="0">
                        <a:solidFill>
                          <a:schemeClr val="tx1"/>
                        </a:solidFill>
                      </a:endParaRPr>
                    </a:p>
                  </a:txBody>
                  <a:tcPr/>
                </a:tc>
                <a:tc>
                  <a:txBody>
                    <a:bodyPr/>
                    <a:lstStyle/>
                    <a:p>
                      <a:pPr algn="l"/>
                      <a:endParaRPr lang="en-US" sz="2000" dirty="0">
                        <a:solidFill>
                          <a:schemeClr val="tx1"/>
                        </a:solidFill>
                      </a:endParaRPr>
                    </a:p>
                  </a:txBody>
                  <a:tcPr/>
                </a:tc>
              </a:tr>
            </a:tbl>
          </a:graphicData>
        </a:graphic>
      </p:graphicFrame>
    </p:spTree>
    <p:extLst>
      <p:ext uri="{BB962C8B-B14F-4D97-AF65-F5344CB8AC3E}">
        <p14:creationId xmlns:p14="http://schemas.microsoft.com/office/powerpoint/2010/main" val="3864563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739010"/>
              </p:ext>
            </p:extLst>
          </p:nvPr>
        </p:nvGraphicFramePr>
        <p:xfrm>
          <a:off x="364900" y="263872"/>
          <a:ext cx="11496541" cy="5806024"/>
        </p:xfrm>
        <a:graphic>
          <a:graphicData uri="http://schemas.openxmlformats.org/drawingml/2006/table">
            <a:tbl>
              <a:tblPr firstRow="1" bandRow="1">
                <a:tableStyleId>{5C22544A-7EE6-4342-B048-85BDC9FD1C3A}</a:tableStyleId>
              </a:tblPr>
              <a:tblGrid>
                <a:gridCol w="2532846"/>
                <a:gridCol w="4430332"/>
                <a:gridCol w="4533363"/>
              </a:tblGrid>
              <a:tr h="619326">
                <a:tc>
                  <a:txBody>
                    <a:bodyPr/>
                    <a:lstStyle/>
                    <a:p>
                      <a:endParaRPr lang="en-US" sz="1600" dirty="0"/>
                    </a:p>
                  </a:txBody>
                  <a:tcPr/>
                </a:tc>
                <a:tc>
                  <a:txBody>
                    <a:bodyPr/>
                    <a:lstStyle/>
                    <a:p>
                      <a:pPr algn="ctr"/>
                      <a:r>
                        <a:rPr lang="en-US" sz="2400" dirty="0" smtClean="0"/>
                        <a:t>Challenges</a:t>
                      </a:r>
                      <a:endParaRPr lang="en-US" sz="2400" dirty="0"/>
                    </a:p>
                  </a:txBody>
                  <a:tcPr/>
                </a:tc>
                <a:tc>
                  <a:txBody>
                    <a:bodyPr/>
                    <a:lstStyle/>
                    <a:p>
                      <a:pPr algn="ctr"/>
                      <a:r>
                        <a:rPr lang="en-US" sz="2400" dirty="0" smtClean="0"/>
                        <a:t>How</a:t>
                      </a:r>
                      <a:r>
                        <a:rPr lang="en-US" sz="2400" baseline="0" dirty="0" smtClean="0"/>
                        <a:t> Methods Can Be Improved</a:t>
                      </a:r>
                      <a:endParaRPr lang="en-US" sz="2400" dirty="0"/>
                    </a:p>
                  </a:txBody>
                  <a:tcPr/>
                </a:tc>
              </a:tr>
              <a:tr h="749154">
                <a:tc>
                  <a:txBody>
                    <a:bodyPr/>
                    <a:lstStyle/>
                    <a:p>
                      <a:r>
                        <a:rPr lang="en-US" sz="2400" dirty="0" smtClean="0"/>
                        <a:t>Generalizability</a:t>
                      </a:r>
                      <a:endParaRPr lang="en-US" sz="2400" dirty="0"/>
                    </a:p>
                  </a:txBody>
                  <a:tcPr/>
                </a:tc>
                <a:tc>
                  <a:txBody>
                    <a:bodyPr/>
                    <a:lstStyle/>
                    <a:p>
                      <a:pPr algn="l"/>
                      <a:r>
                        <a:rPr lang="en-US" sz="2000" dirty="0" smtClean="0">
                          <a:solidFill>
                            <a:schemeClr val="tx1"/>
                          </a:solidFill>
                        </a:rPr>
                        <a:t>Lack of racial diversity in clinical</a:t>
                      </a:r>
                      <a:r>
                        <a:rPr lang="en-US" sz="2000" baseline="0" dirty="0" smtClean="0">
                          <a:solidFill>
                            <a:schemeClr val="tx1"/>
                          </a:solidFill>
                        </a:rPr>
                        <a:t> trials </a:t>
                      </a:r>
                      <a:r>
                        <a:rPr lang="en-US" sz="2000" dirty="0" smtClean="0">
                          <a:solidFill>
                            <a:schemeClr val="tx1"/>
                          </a:solidFill>
                        </a:rPr>
                        <a:t>sample</a:t>
                      </a:r>
                      <a:endParaRPr lang="en-US" sz="2000" dirty="0">
                        <a:solidFill>
                          <a:schemeClr val="tx1"/>
                        </a:solidFill>
                      </a:endParaRPr>
                    </a:p>
                  </a:txBody>
                  <a:tcPr/>
                </a:tc>
                <a:tc>
                  <a:txBody>
                    <a:bodyPr/>
                    <a:lstStyle/>
                    <a:p>
                      <a:pPr algn="l"/>
                      <a:r>
                        <a:rPr lang="en-US" sz="2000" dirty="0" smtClean="0">
                          <a:solidFill>
                            <a:schemeClr val="tx1"/>
                          </a:solidFill>
                        </a:rPr>
                        <a:t>Require</a:t>
                      </a:r>
                      <a:r>
                        <a:rPr lang="en-US" sz="2000" baseline="0" dirty="0" smtClean="0">
                          <a:solidFill>
                            <a:schemeClr val="tx1"/>
                          </a:solidFill>
                        </a:rPr>
                        <a:t> </a:t>
                      </a:r>
                      <a:r>
                        <a:rPr lang="en-US" sz="2000" i="1" baseline="0" dirty="0" smtClean="0">
                          <a:solidFill>
                            <a:schemeClr val="tx1"/>
                          </a:solidFill>
                        </a:rPr>
                        <a:t>a priori </a:t>
                      </a:r>
                      <a:r>
                        <a:rPr lang="en-US" sz="2000" i="0" baseline="0" dirty="0" smtClean="0">
                          <a:solidFill>
                            <a:schemeClr val="tx1"/>
                          </a:solidFill>
                        </a:rPr>
                        <a:t>sample composition</a:t>
                      </a:r>
                      <a:endParaRPr lang="en-US" sz="2000" i="0" dirty="0">
                        <a:solidFill>
                          <a:schemeClr val="tx1"/>
                        </a:solidFill>
                      </a:endParaRPr>
                    </a:p>
                  </a:txBody>
                  <a:tcPr/>
                </a:tc>
              </a:tr>
              <a:tr h="1074873">
                <a:tc>
                  <a:txBody>
                    <a:bodyPr/>
                    <a:lstStyle/>
                    <a:p>
                      <a:r>
                        <a:rPr lang="en-US" sz="2400" dirty="0" smtClean="0"/>
                        <a:t>Cost and accessibility</a:t>
                      </a:r>
                      <a:endParaRPr lang="en-US" sz="2400" dirty="0"/>
                    </a:p>
                  </a:txBody>
                  <a:tcPr/>
                </a:tc>
                <a:tc>
                  <a:txBody>
                    <a:bodyPr/>
                    <a:lstStyle/>
                    <a:p>
                      <a:pPr algn="l"/>
                      <a:r>
                        <a:rPr lang="en-US" sz="2000" dirty="0" smtClean="0">
                          <a:solidFill>
                            <a:schemeClr val="tx1"/>
                          </a:solidFill>
                        </a:rPr>
                        <a:t>Prohibitive</a:t>
                      </a:r>
                      <a:r>
                        <a:rPr lang="en-US" sz="2000" baseline="0" dirty="0" smtClean="0">
                          <a:solidFill>
                            <a:schemeClr val="tx1"/>
                          </a:solidFill>
                        </a:rPr>
                        <a:t> cost and barriers to access of TDF/FTC</a:t>
                      </a:r>
                      <a:endParaRPr lang="en-US" sz="2000" dirty="0">
                        <a:solidFill>
                          <a:schemeClr val="tx1"/>
                        </a:solidFill>
                      </a:endParaRPr>
                    </a:p>
                  </a:txBody>
                  <a:tcPr/>
                </a:tc>
                <a:tc>
                  <a:txBody>
                    <a:bodyPr/>
                    <a:lstStyle/>
                    <a:p>
                      <a:pPr algn="l"/>
                      <a:r>
                        <a:rPr lang="en-US" sz="2000" dirty="0" smtClean="0">
                          <a:solidFill>
                            <a:srgbClr val="FF0000"/>
                          </a:solidFill>
                        </a:rPr>
                        <a:t>Examine barriers during</a:t>
                      </a:r>
                      <a:r>
                        <a:rPr lang="en-US" sz="2000" baseline="0" dirty="0" smtClean="0">
                          <a:solidFill>
                            <a:srgbClr val="FF0000"/>
                          </a:solidFill>
                        </a:rPr>
                        <a:t> clinical trials rollout in participants and community-based samples; advocate for </a:t>
                      </a:r>
                      <a:r>
                        <a:rPr lang="en-US" sz="2000" baseline="0" dirty="0" err="1" smtClean="0">
                          <a:solidFill>
                            <a:srgbClr val="FF0000"/>
                          </a:solidFill>
                        </a:rPr>
                        <a:t>payors</a:t>
                      </a:r>
                      <a:r>
                        <a:rPr lang="en-US" sz="2000" baseline="0" dirty="0" smtClean="0">
                          <a:solidFill>
                            <a:srgbClr val="FF0000"/>
                          </a:solidFill>
                        </a:rPr>
                        <a:t> to cover and reasonable cost</a:t>
                      </a:r>
                      <a:endParaRPr lang="en-US" sz="2000" dirty="0">
                        <a:solidFill>
                          <a:srgbClr val="FF0000"/>
                        </a:solidFill>
                      </a:endParaRPr>
                    </a:p>
                  </a:txBody>
                  <a:tcPr/>
                </a:tc>
              </a:tr>
              <a:tr h="749154">
                <a:tc>
                  <a:txBody>
                    <a:bodyPr/>
                    <a:lstStyle/>
                    <a:p>
                      <a:r>
                        <a:rPr lang="en-US" sz="2400" dirty="0" smtClean="0"/>
                        <a:t>Stigma </a:t>
                      </a:r>
                      <a:endParaRPr lang="en-US" sz="2400" dirty="0"/>
                    </a:p>
                  </a:txBody>
                  <a:tcPr/>
                </a:tc>
                <a:tc>
                  <a:txBody>
                    <a:bodyPr/>
                    <a:lstStyle/>
                    <a:p>
                      <a:pPr algn="l"/>
                      <a:r>
                        <a:rPr lang="en-US" sz="2000" dirty="0" smtClean="0">
                          <a:solidFill>
                            <a:schemeClr val="tx1"/>
                          </a:solidFill>
                        </a:rPr>
                        <a:t>Stigmas</a:t>
                      </a:r>
                      <a:r>
                        <a:rPr lang="en-US" sz="2000" baseline="0" dirty="0" smtClean="0">
                          <a:solidFill>
                            <a:schemeClr val="tx1"/>
                          </a:solidFill>
                        </a:rPr>
                        <a:t> in field use and me</a:t>
                      </a:r>
                      <a:r>
                        <a:rPr lang="en-US" sz="2000" dirty="0" smtClean="0">
                          <a:solidFill>
                            <a:schemeClr val="tx1"/>
                          </a:solidFill>
                        </a:rPr>
                        <a:t>thods</a:t>
                      </a:r>
                      <a:r>
                        <a:rPr lang="en-US" sz="2000" baseline="0" dirty="0" smtClean="0">
                          <a:solidFill>
                            <a:schemeClr val="tx1"/>
                          </a:solidFill>
                        </a:rPr>
                        <a:t> to overcome stigma not examined</a:t>
                      </a:r>
                      <a:endParaRPr lang="en-US" sz="2000" dirty="0">
                        <a:solidFill>
                          <a:schemeClr val="tx1"/>
                        </a:solidFill>
                      </a:endParaRPr>
                    </a:p>
                  </a:txBody>
                  <a:tcPr/>
                </a:tc>
                <a:tc>
                  <a:txBody>
                    <a:bodyPr/>
                    <a:lstStyle/>
                    <a:p>
                      <a:pPr algn="l"/>
                      <a:endParaRPr lang="en-US" sz="2000" dirty="0">
                        <a:solidFill>
                          <a:schemeClr val="tx1"/>
                        </a:solidFill>
                      </a:endParaRPr>
                    </a:p>
                  </a:txBody>
                  <a:tcPr/>
                </a:tc>
              </a:tr>
              <a:tr h="7491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t>Political will</a:t>
                      </a:r>
                    </a:p>
                  </a:txBody>
                  <a:tcPr/>
                </a:tc>
                <a:tc>
                  <a:txBody>
                    <a:bodyPr/>
                    <a:lstStyle/>
                    <a:p>
                      <a:pPr algn="l"/>
                      <a:r>
                        <a:rPr lang="en-US" sz="2000" baseline="0" dirty="0" smtClean="0">
                          <a:solidFill>
                            <a:schemeClr val="tx1"/>
                          </a:solidFill>
                        </a:rPr>
                        <a:t>Lack of interest in rapid deployment of life-saving medication</a:t>
                      </a:r>
                      <a:endParaRPr lang="en-US" sz="2000" dirty="0">
                        <a:solidFill>
                          <a:schemeClr val="tx1"/>
                        </a:solidFill>
                      </a:endParaRPr>
                    </a:p>
                  </a:txBody>
                  <a:tcPr/>
                </a:tc>
                <a:tc>
                  <a:txBody>
                    <a:bodyPr/>
                    <a:lstStyle/>
                    <a:p>
                      <a:pPr algn="l"/>
                      <a:endParaRPr lang="en-US" sz="2000" dirty="0">
                        <a:solidFill>
                          <a:schemeClr val="tx1"/>
                        </a:solidFill>
                      </a:endParaRPr>
                    </a:p>
                  </a:txBody>
                  <a:tcPr/>
                </a:tc>
              </a:tr>
              <a:tr h="749154">
                <a:tc>
                  <a:txBody>
                    <a:bodyPr/>
                    <a:lstStyle/>
                    <a:p>
                      <a:r>
                        <a:rPr lang="en-US" sz="2400" dirty="0" smtClean="0"/>
                        <a:t>Providers</a:t>
                      </a:r>
                      <a:endParaRPr lang="en-US" sz="2400" dirty="0"/>
                    </a:p>
                  </a:txBody>
                  <a:tcPr/>
                </a:tc>
                <a:tc>
                  <a:txBody>
                    <a:bodyPr/>
                    <a:lstStyle/>
                    <a:p>
                      <a:pPr algn="l"/>
                      <a:r>
                        <a:rPr lang="en-US" sz="2000" dirty="0" smtClean="0">
                          <a:solidFill>
                            <a:schemeClr val="tx1"/>
                          </a:solidFill>
                        </a:rPr>
                        <a:t>Knowledge</a:t>
                      </a:r>
                      <a:r>
                        <a:rPr lang="en-US" sz="2000" baseline="0" dirty="0" smtClean="0">
                          <a:solidFill>
                            <a:schemeClr val="tx1"/>
                          </a:solidFill>
                        </a:rPr>
                        <a:t> of ARVs absent in primary care settings; stigma; stereotypes</a:t>
                      </a:r>
                      <a:endParaRPr lang="en-US" sz="2000" dirty="0">
                        <a:solidFill>
                          <a:schemeClr val="tx1"/>
                        </a:solidFill>
                      </a:endParaRPr>
                    </a:p>
                  </a:txBody>
                  <a:tcPr/>
                </a:tc>
                <a:tc>
                  <a:txBody>
                    <a:bodyPr/>
                    <a:lstStyle/>
                    <a:p>
                      <a:pPr algn="l"/>
                      <a:endParaRPr lang="en-US" sz="2000" dirty="0">
                        <a:solidFill>
                          <a:schemeClr val="tx1"/>
                        </a:solidFill>
                      </a:endParaRPr>
                    </a:p>
                  </a:txBody>
                  <a:tcPr/>
                </a:tc>
              </a:tr>
              <a:tr h="879442">
                <a:tc>
                  <a:txBody>
                    <a:bodyPr/>
                    <a:lstStyle/>
                    <a:p>
                      <a:r>
                        <a:rPr lang="en-US" sz="2400" dirty="0" smtClean="0"/>
                        <a:t>Adherence</a:t>
                      </a:r>
                      <a:r>
                        <a:rPr lang="en-US" sz="2400" baseline="0" dirty="0" smtClean="0"/>
                        <a:t> barriers</a:t>
                      </a:r>
                      <a:endParaRPr lang="en-US" sz="2400" dirty="0"/>
                    </a:p>
                  </a:txBody>
                  <a:tcPr/>
                </a:tc>
                <a:tc>
                  <a:txBody>
                    <a:bodyPr/>
                    <a:lstStyle/>
                    <a:p>
                      <a:pPr algn="l"/>
                      <a:r>
                        <a:rPr lang="en-US" sz="2000" dirty="0" smtClean="0">
                          <a:solidFill>
                            <a:schemeClr val="tx1"/>
                          </a:solidFill>
                        </a:rPr>
                        <a:t>Real-world challenges different from clinical trials</a:t>
                      </a:r>
                      <a:endParaRPr lang="en-US" sz="2000" dirty="0">
                        <a:solidFill>
                          <a:schemeClr val="tx1"/>
                        </a:solidFill>
                      </a:endParaRPr>
                    </a:p>
                  </a:txBody>
                  <a:tcPr/>
                </a:tc>
                <a:tc>
                  <a:txBody>
                    <a:bodyPr/>
                    <a:lstStyle/>
                    <a:p>
                      <a:pPr algn="l"/>
                      <a:endParaRPr lang="en-US" sz="2000" dirty="0">
                        <a:solidFill>
                          <a:schemeClr val="tx1"/>
                        </a:solidFill>
                      </a:endParaRPr>
                    </a:p>
                  </a:txBody>
                  <a:tcPr/>
                </a:tc>
              </a:tr>
            </a:tbl>
          </a:graphicData>
        </a:graphic>
      </p:graphicFrame>
    </p:spTree>
    <p:extLst>
      <p:ext uri="{BB962C8B-B14F-4D97-AF65-F5344CB8AC3E}">
        <p14:creationId xmlns:p14="http://schemas.microsoft.com/office/powerpoint/2010/main" val="1814009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54024858"/>
              </p:ext>
            </p:extLst>
          </p:nvPr>
        </p:nvGraphicFramePr>
        <p:xfrm>
          <a:off x="364900" y="263872"/>
          <a:ext cx="11496541" cy="5806024"/>
        </p:xfrm>
        <a:graphic>
          <a:graphicData uri="http://schemas.openxmlformats.org/drawingml/2006/table">
            <a:tbl>
              <a:tblPr firstRow="1" bandRow="1">
                <a:tableStyleId>{5C22544A-7EE6-4342-B048-85BDC9FD1C3A}</a:tableStyleId>
              </a:tblPr>
              <a:tblGrid>
                <a:gridCol w="2532846"/>
                <a:gridCol w="4430332"/>
                <a:gridCol w="4533363"/>
              </a:tblGrid>
              <a:tr h="619326">
                <a:tc>
                  <a:txBody>
                    <a:bodyPr/>
                    <a:lstStyle/>
                    <a:p>
                      <a:endParaRPr lang="en-US" sz="1600" dirty="0"/>
                    </a:p>
                  </a:txBody>
                  <a:tcPr/>
                </a:tc>
                <a:tc>
                  <a:txBody>
                    <a:bodyPr/>
                    <a:lstStyle/>
                    <a:p>
                      <a:pPr algn="ctr"/>
                      <a:r>
                        <a:rPr lang="en-US" sz="2400" dirty="0" smtClean="0"/>
                        <a:t>Challenges</a:t>
                      </a:r>
                      <a:endParaRPr lang="en-US" sz="2400" dirty="0"/>
                    </a:p>
                  </a:txBody>
                  <a:tcPr/>
                </a:tc>
                <a:tc>
                  <a:txBody>
                    <a:bodyPr/>
                    <a:lstStyle/>
                    <a:p>
                      <a:pPr algn="ctr"/>
                      <a:r>
                        <a:rPr lang="en-US" sz="2400" dirty="0" smtClean="0"/>
                        <a:t>How</a:t>
                      </a:r>
                      <a:r>
                        <a:rPr lang="en-US" sz="2400" baseline="0" dirty="0" smtClean="0"/>
                        <a:t> Methods Can Be Improved</a:t>
                      </a:r>
                      <a:endParaRPr lang="en-US" sz="2400" dirty="0"/>
                    </a:p>
                  </a:txBody>
                  <a:tcPr/>
                </a:tc>
              </a:tr>
              <a:tr h="749154">
                <a:tc>
                  <a:txBody>
                    <a:bodyPr/>
                    <a:lstStyle/>
                    <a:p>
                      <a:r>
                        <a:rPr lang="en-US" sz="2400" dirty="0" smtClean="0"/>
                        <a:t>Generalizability</a:t>
                      </a:r>
                      <a:endParaRPr lang="en-US" sz="2400" dirty="0"/>
                    </a:p>
                  </a:txBody>
                  <a:tcPr/>
                </a:tc>
                <a:tc>
                  <a:txBody>
                    <a:bodyPr/>
                    <a:lstStyle/>
                    <a:p>
                      <a:pPr algn="l"/>
                      <a:r>
                        <a:rPr lang="en-US" sz="2000" dirty="0" smtClean="0">
                          <a:solidFill>
                            <a:schemeClr val="tx1"/>
                          </a:solidFill>
                        </a:rPr>
                        <a:t>Lack of racial diversity in clinical</a:t>
                      </a:r>
                      <a:r>
                        <a:rPr lang="en-US" sz="2000" baseline="0" dirty="0" smtClean="0">
                          <a:solidFill>
                            <a:schemeClr val="tx1"/>
                          </a:solidFill>
                        </a:rPr>
                        <a:t> trials </a:t>
                      </a:r>
                      <a:r>
                        <a:rPr lang="en-US" sz="2000" dirty="0" smtClean="0">
                          <a:solidFill>
                            <a:schemeClr val="tx1"/>
                          </a:solidFill>
                        </a:rPr>
                        <a:t>sample</a:t>
                      </a:r>
                      <a:endParaRPr lang="en-US" sz="2000" dirty="0">
                        <a:solidFill>
                          <a:schemeClr val="tx1"/>
                        </a:solidFill>
                      </a:endParaRPr>
                    </a:p>
                  </a:txBody>
                  <a:tcPr/>
                </a:tc>
                <a:tc>
                  <a:txBody>
                    <a:bodyPr/>
                    <a:lstStyle/>
                    <a:p>
                      <a:pPr algn="l"/>
                      <a:r>
                        <a:rPr lang="en-US" sz="2000" dirty="0" smtClean="0">
                          <a:solidFill>
                            <a:schemeClr val="tx1"/>
                          </a:solidFill>
                        </a:rPr>
                        <a:t>Require</a:t>
                      </a:r>
                      <a:r>
                        <a:rPr lang="en-US" sz="2000" baseline="0" dirty="0" smtClean="0">
                          <a:solidFill>
                            <a:schemeClr val="tx1"/>
                          </a:solidFill>
                        </a:rPr>
                        <a:t> </a:t>
                      </a:r>
                      <a:r>
                        <a:rPr lang="en-US" sz="2000" i="1" baseline="0" dirty="0" smtClean="0">
                          <a:solidFill>
                            <a:schemeClr val="tx1"/>
                          </a:solidFill>
                        </a:rPr>
                        <a:t>a priori </a:t>
                      </a:r>
                      <a:r>
                        <a:rPr lang="en-US" sz="2000" i="0" baseline="0" dirty="0" smtClean="0">
                          <a:solidFill>
                            <a:schemeClr val="tx1"/>
                          </a:solidFill>
                        </a:rPr>
                        <a:t>sample composition</a:t>
                      </a:r>
                      <a:endParaRPr lang="en-US" sz="2000" i="0" dirty="0">
                        <a:solidFill>
                          <a:schemeClr val="tx1"/>
                        </a:solidFill>
                      </a:endParaRPr>
                    </a:p>
                  </a:txBody>
                  <a:tcPr/>
                </a:tc>
              </a:tr>
              <a:tr h="1074873">
                <a:tc>
                  <a:txBody>
                    <a:bodyPr/>
                    <a:lstStyle/>
                    <a:p>
                      <a:r>
                        <a:rPr lang="en-US" sz="2400" dirty="0" smtClean="0"/>
                        <a:t>Cost and accessibility</a:t>
                      </a:r>
                      <a:endParaRPr lang="en-US" sz="2400" dirty="0"/>
                    </a:p>
                  </a:txBody>
                  <a:tcPr/>
                </a:tc>
                <a:tc>
                  <a:txBody>
                    <a:bodyPr/>
                    <a:lstStyle/>
                    <a:p>
                      <a:pPr algn="l"/>
                      <a:r>
                        <a:rPr lang="en-US" sz="2000" dirty="0" smtClean="0">
                          <a:solidFill>
                            <a:schemeClr val="tx1"/>
                          </a:solidFill>
                        </a:rPr>
                        <a:t>Prohibitive</a:t>
                      </a:r>
                      <a:r>
                        <a:rPr lang="en-US" sz="2000" baseline="0" dirty="0" smtClean="0">
                          <a:solidFill>
                            <a:schemeClr val="tx1"/>
                          </a:solidFill>
                        </a:rPr>
                        <a:t> cost and barriers to access of TDF/FTC</a:t>
                      </a:r>
                      <a:endParaRPr lang="en-US" sz="2000" dirty="0">
                        <a:solidFill>
                          <a:schemeClr val="tx1"/>
                        </a:solidFill>
                      </a:endParaRPr>
                    </a:p>
                  </a:txBody>
                  <a:tcPr/>
                </a:tc>
                <a:tc>
                  <a:txBody>
                    <a:bodyPr/>
                    <a:lstStyle/>
                    <a:p>
                      <a:pPr algn="l"/>
                      <a:r>
                        <a:rPr lang="en-US" sz="2000" dirty="0" smtClean="0">
                          <a:solidFill>
                            <a:schemeClr val="tx1"/>
                          </a:solidFill>
                        </a:rPr>
                        <a:t>Examine barriers during</a:t>
                      </a:r>
                      <a:r>
                        <a:rPr lang="en-US" sz="2000" baseline="0" dirty="0" smtClean="0">
                          <a:solidFill>
                            <a:schemeClr val="tx1"/>
                          </a:solidFill>
                        </a:rPr>
                        <a:t> clinical trials rollout in participants and community-based samples; advocate for </a:t>
                      </a:r>
                      <a:r>
                        <a:rPr lang="en-US" sz="2000" baseline="0" dirty="0" err="1" smtClean="0">
                          <a:solidFill>
                            <a:schemeClr val="tx1"/>
                          </a:solidFill>
                        </a:rPr>
                        <a:t>payors</a:t>
                      </a:r>
                      <a:r>
                        <a:rPr lang="en-US" sz="2000" baseline="0" dirty="0" smtClean="0">
                          <a:solidFill>
                            <a:schemeClr val="tx1"/>
                          </a:solidFill>
                        </a:rPr>
                        <a:t> to cover and reasonable cost</a:t>
                      </a:r>
                      <a:endParaRPr lang="en-US" sz="2000" dirty="0">
                        <a:solidFill>
                          <a:schemeClr val="tx1"/>
                        </a:solidFill>
                      </a:endParaRPr>
                    </a:p>
                  </a:txBody>
                  <a:tcPr/>
                </a:tc>
              </a:tr>
              <a:tr h="749154">
                <a:tc>
                  <a:txBody>
                    <a:bodyPr/>
                    <a:lstStyle/>
                    <a:p>
                      <a:r>
                        <a:rPr lang="en-US" sz="2400" dirty="0" smtClean="0"/>
                        <a:t>Stigma </a:t>
                      </a:r>
                      <a:endParaRPr lang="en-US" sz="2400" dirty="0"/>
                    </a:p>
                  </a:txBody>
                  <a:tcPr/>
                </a:tc>
                <a:tc>
                  <a:txBody>
                    <a:bodyPr/>
                    <a:lstStyle/>
                    <a:p>
                      <a:pPr algn="l"/>
                      <a:r>
                        <a:rPr lang="en-US" sz="2000" dirty="0" smtClean="0">
                          <a:solidFill>
                            <a:schemeClr val="tx1"/>
                          </a:solidFill>
                        </a:rPr>
                        <a:t>Stigmas</a:t>
                      </a:r>
                      <a:r>
                        <a:rPr lang="en-US" sz="2000" baseline="0" dirty="0" smtClean="0">
                          <a:solidFill>
                            <a:schemeClr val="tx1"/>
                          </a:solidFill>
                        </a:rPr>
                        <a:t> in field use and me</a:t>
                      </a:r>
                      <a:r>
                        <a:rPr lang="en-US" sz="2000" dirty="0" smtClean="0">
                          <a:solidFill>
                            <a:schemeClr val="tx1"/>
                          </a:solidFill>
                        </a:rPr>
                        <a:t>thods</a:t>
                      </a:r>
                      <a:r>
                        <a:rPr lang="en-US" sz="2000" baseline="0" dirty="0" smtClean="0">
                          <a:solidFill>
                            <a:schemeClr val="tx1"/>
                          </a:solidFill>
                        </a:rPr>
                        <a:t> to overcome stigma not examined</a:t>
                      </a:r>
                      <a:endParaRPr lang="en-US" sz="2000" dirty="0">
                        <a:solidFill>
                          <a:schemeClr val="tx1"/>
                        </a:solidFill>
                      </a:endParaRPr>
                    </a:p>
                  </a:txBody>
                  <a:tcPr/>
                </a:tc>
                <a:tc>
                  <a:txBody>
                    <a:bodyPr/>
                    <a:lstStyle/>
                    <a:p>
                      <a:pPr algn="l"/>
                      <a:r>
                        <a:rPr lang="en-US" sz="2000" dirty="0" smtClean="0">
                          <a:solidFill>
                            <a:srgbClr val="FF0000"/>
                          </a:solidFill>
                        </a:rPr>
                        <a:t>Issues</a:t>
                      </a:r>
                      <a:r>
                        <a:rPr lang="en-US" sz="2000" baseline="0" dirty="0" smtClean="0">
                          <a:solidFill>
                            <a:srgbClr val="FF0000"/>
                          </a:solidFill>
                        </a:rPr>
                        <a:t> in behavior disclosure challenging; packaging of medication</a:t>
                      </a:r>
                      <a:endParaRPr lang="en-US" sz="2000" dirty="0">
                        <a:solidFill>
                          <a:srgbClr val="FF0000"/>
                        </a:solidFill>
                      </a:endParaRPr>
                    </a:p>
                  </a:txBody>
                  <a:tcPr/>
                </a:tc>
              </a:tr>
              <a:tr h="7491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t>Political will</a:t>
                      </a:r>
                    </a:p>
                  </a:txBody>
                  <a:tcPr/>
                </a:tc>
                <a:tc>
                  <a:txBody>
                    <a:bodyPr/>
                    <a:lstStyle/>
                    <a:p>
                      <a:pPr algn="l"/>
                      <a:r>
                        <a:rPr lang="en-US" sz="2000" baseline="0" dirty="0" smtClean="0">
                          <a:solidFill>
                            <a:schemeClr val="tx1"/>
                          </a:solidFill>
                        </a:rPr>
                        <a:t>Lack of interest in rapid deployment of life-saving medication</a:t>
                      </a:r>
                      <a:endParaRPr lang="en-US" sz="2000" dirty="0">
                        <a:solidFill>
                          <a:schemeClr val="tx1"/>
                        </a:solidFill>
                      </a:endParaRPr>
                    </a:p>
                  </a:txBody>
                  <a:tcPr/>
                </a:tc>
                <a:tc>
                  <a:txBody>
                    <a:bodyPr/>
                    <a:lstStyle/>
                    <a:p>
                      <a:pPr algn="l"/>
                      <a:endParaRPr lang="en-US" sz="2000" dirty="0">
                        <a:solidFill>
                          <a:schemeClr val="tx1"/>
                        </a:solidFill>
                      </a:endParaRPr>
                    </a:p>
                  </a:txBody>
                  <a:tcPr/>
                </a:tc>
              </a:tr>
              <a:tr h="749154">
                <a:tc>
                  <a:txBody>
                    <a:bodyPr/>
                    <a:lstStyle/>
                    <a:p>
                      <a:r>
                        <a:rPr lang="en-US" sz="2400" dirty="0" smtClean="0"/>
                        <a:t>Providers</a:t>
                      </a:r>
                      <a:endParaRPr lang="en-US" sz="2400" dirty="0"/>
                    </a:p>
                  </a:txBody>
                  <a:tcPr/>
                </a:tc>
                <a:tc>
                  <a:txBody>
                    <a:bodyPr/>
                    <a:lstStyle/>
                    <a:p>
                      <a:pPr algn="l"/>
                      <a:r>
                        <a:rPr lang="en-US" sz="2000" dirty="0" smtClean="0">
                          <a:solidFill>
                            <a:schemeClr val="tx1"/>
                          </a:solidFill>
                        </a:rPr>
                        <a:t>Knowledge</a:t>
                      </a:r>
                      <a:r>
                        <a:rPr lang="en-US" sz="2000" baseline="0" dirty="0" smtClean="0">
                          <a:solidFill>
                            <a:schemeClr val="tx1"/>
                          </a:solidFill>
                        </a:rPr>
                        <a:t> of ARVs absent in primary care settings; stigma; stereotypes</a:t>
                      </a:r>
                      <a:endParaRPr lang="en-US" sz="2000" dirty="0">
                        <a:solidFill>
                          <a:schemeClr val="tx1"/>
                        </a:solidFill>
                      </a:endParaRPr>
                    </a:p>
                  </a:txBody>
                  <a:tcPr/>
                </a:tc>
                <a:tc>
                  <a:txBody>
                    <a:bodyPr/>
                    <a:lstStyle/>
                    <a:p>
                      <a:pPr algn="l"/>
                      <a:endParaRPr lang="en-US" sz="2000" dirty="0">
                        <a:solidFill>
                          <a:schemeClr val="tx1"/>
                        </a:solidFill>
                      </a:endParaRPr>
                    </a:p>
                  </a:txBody>
                  <a:tcPr/>
                </a:tc>
              </a:tr>
              <a:tr h="879442">
                <a:tc>
                  <a:txBody>
                    <a:bodyPr/>
                    <a:lstStyle/>
                    <a:p>
                      <a:r>
                        <a:rPr lang="en-US" sz="2400" dirty="0" smtClean="0"/>
                        <a:t>Adherence</a:t>
                      </a:r>
                      <a:r>
                        <a:rPr lang="en-US" sz="2400" baseline="0" dirty="0" smtClean="0"/>
                        <a:t> barriers</a:t>
                      </a:r>
                      <a:endParaRPr lang="en-US" sz="2400" dirty="0"/>
                    </a:p>
                  </a:txBody>
                  <a:tcPr/>
                </a:tc>
                <a:tc>
                  <a:txBody>
                    <a:bodyPr/>
                    <a:lstStyle/>
                    <a:p>
                      <a:pPr algn="l"/>
                      <a:r>
                        <a:rPr lang="en-US" sz="2000" dirty="0" smtClean="0">
                          <a:solidFill>
                            <a:schemeClr val="tx1"/>
                          </a:solidFill>
                        </a:rPr>
                        <a:t>Real-world challenges different from clinical trials</a:t>
                      </a:r>
                      <a:endParaRPr lang="en-US" sz="2000" dirty="0">
                        <a:solidFill>
                          <a:schemeClr val="tx1"/>
                        </a:solidFill>
                      </a:endParaRPr>
                    </a:p>
                  </a:txBody>
                  <a:tcPr/>
                </a:tc>
                <a:tc>
                  <a:txBody>
                    <a:bodyPr/>
                    <a:lstStyle/>
                    <a:p>
                      <a:pPr algn="l"/>
                      <a:endParaRPr lang="en-US" sz="2000" dirty="0">
                        <a:solidFill>
                          <a:schemeClr val="tx1"/>
                        </a:solidFill>
                      </a:endParaRPr>
                    </a:p>
                  </a:txBody>
                  <a:tcPr/>
                </a:tc>
              </a:tr>
            </a:tbl>
          </a:graphicData>
        </a:graphic>
      </p:graphicFrame>
    </p:spTree>
    <p:extLst>
      <p:ext uri="{BB962C8B-B14F-4D97-AF65-F5344CB8AC3E}">
        <p14:creationId xmlns:p14="http://schemas.microsoft.com/office/powerpoint/2010/main" val="2746029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53781973"/>
              </p:ext>
            </p:extLst>
          </p:nvPr>
        </p:nvGraphicFramePr>
        <p:xfrm>
          <a:off x="364900" y="263872"/>
          <a:ext cx="11496541" cy="5806024"/>
        </p:xfrm>
        <a:graphic>
          <a:graphicData uri="http://schemas.openxmlformats.org/drawingml/2006/table">
            <a:tbl>
              <a:tblPr firstRow="1" bandRow="1">
                <a:tableStyleId>{5C22544A-7EE6-4342-B048-85BDC9FD1C3A}</a:tableStyleId>
              </a:tblPr>
              <a:tblGrid>
                <a:gridCol w="2532846"/>
                <a:gridCol w="4430332"/>
                <a:gridCol w="4533363"/>
              </a:tblGrid>
              <a:tr h="619326">
                <a:tc>
                  <a:txBody>
                    <a:bodyPr/>
                    <a:lstStyle/>
                    <a:p>
                      <a:endParaRPr lang="en-US" sz="1600" dirty="0"/>
                    </a:p>
                  </a:txBody>
                  <a:tcPr/>
                </a:tc>
                <a:tc>
                  <a:txBody>
                    <a:bodyPr/>
                    <a:lstStyle/>
                    <a:p>
                      <a:pPr algn="ctr"/>
                      <a:r>
                        <a:rPr lang="en-US" sz="2400" dirty="0" smtClean="0"/>
                        <a:t>Challenges</a:t>
                      </a:r>
                      <a:endParaRPr lang="en-US" sz="2400" dirty="0"/>
                    </a:p>
                  </a:txBody>
                  <a:tcPr/>
                </a:tc>
                <a:tc>
                  <a:txBody>
                    <a:bodyPr/>
                    <a:lstStyle/>
                    <a:p>
                      <a:pPr algn="ctr"/>
                      <a:r>
                        <a:rPr lang="en-US" sz="2400" dirty="0" smtClean="0"/>
                        <a:t>How</a:t>
                      </a:r>
                      <a:r>
                        <a:rPr lang="en-US" sz="2400" baseline="0" dirty="0" smtClean="0"/>
                        <a:t> Methods Can Be Improved</a:t>
                      </a:r>
                      <a:endParaRPr lang="en-US" sz="2400" dirty="0"/>
                    </a:p>
                  </a:txBody>
                  <a:tcPr/>
                </a:tc>
              </a:tr>
              <a:tr h="749154">
                <a:tc>
                  <a:txBody>
                    <a:bodyPr/>
                    <a:lstStyle/>
                    <a:p>
                      <a:r>
                        <a:rPr lang="en-US" sz="2400" dirty="0" smtClean="0"/>
                        <a:t>Generalizability</a:t>
                      </a:r>
                      <a:endParaRPr lang="en-US" sz="2400" dirty="0"/>
                    </a:p>
                  </a:txBody>
                  <a:tcPr/>
                </a:tc>
                <a:tc>
                  <a:txBody>
                    <a:bodyPr/>
                    <a:lstStyle/>
                    <a:p>
                      <a:pPr algn="l"/>
                      <a:r>
                        <a:rPr lang="en-US" sz="2000" dirty="0" smtClean="0">
                          <a:solidFill>
                            <a:schemeClr val="tx1"/>
                          </a:solidFill>
                        </a:rPr>
                        <a:t>Lack of racial diversity in clinical</a:t>
                      </a:r>
                      <a:r>
                        <a:rPr lang="en-US" sz="2000" baseline="0" dirty="0" smtClean="0">
                          <a:solidFill>
                            <a:schemeClr val="tx1"/>
                          </a:solidFill>
                        </a:rPr>
                        <a:t> trials </a:t>
                      </a:r>
                      <a:r>
                        <a:rPr lang="en-US" sz="2000" dirty="0" smtClean="0">
                          <a:solidFill>
                            <a:schemeClr val="tx1"/>
                          </a:solidFill>
                        </a:rPr>
                        <a:t>sample</a:t>
                      </a:r>
                      <a:endParaRPr lang="en-US" sz="2000" dirty="0">
                        <a:solidFill>
                          <a:schemeClr val="tx1"/>
                        </a:solidFill>
                      </a:endParaRPr>
                    </a:p>
                  </a:txBody>
                  <a:tcPr/>
                </a:tc>
                <a:tc>
                  <a:txBody>
                    <a:bodyPr/>
                    <a:lstStyle/>
                    <a:p>
                      <a:pPr algn="l"/>
                      <a:r>
                        <a:rPr lang="en-US" sz="2000" dirty="0" smtClean="0">
                          <a:solidFill>
                            <a:schemeClr val="tx1"/>
                          </a:solidFill>
                        </a:rPr>
                        <a:t>Require</a:t>
                      </a:r>
                      <a:r>
                        <a:rPr lang="en-US" sz="2000" baseline="0" dirty="0" smtClean="0">
                          <a:solidFill>
                            <a:schemeClr val="tx1"/>
                          </a:solidFill>
                        </a:rPr>
                        <a:t> </a:t>
                      </a:r>
                      <a:r>
                        <a:rPr lang="en-US" sz="2000" i="1" baseline="0" dirty="0" smtClean="0">
                          <a:solidFill>
                            <a:schemeClr val="tx1"/>
                          </a:solidFill>
                        </a:rPr>
                        <a:t>a priori </a:t>
                      </a:r>
                      <a:r>
                        <a:rPr lang="en-US" sz="2000" i="0" baseline="0" dirty="0" smtClean="0">
                          <a:solidFill>
                            <a:schemeClr val="tx1"/>
                          </a:solidFill>
                        </a:rPr>
                        <a:t>sample composition</a:t>
                      </a:r>
                      <a:endParaRPr lang="en-US" sz="2000" i="0" dirty="0">
                        <a:solidFill>
                          <a:schemeClr val="tx1"/>
                        </a:solidFill>
                      </a:endParaRPr>
                    </a:p>
                  </a:txBody>
                  <a:tcPr/>
                </a:tc>
              </a:tr>
              <a:tr h="1074873">
                <a:tc>
                  <a:txBody>
                    <a:bodyPr/>
                    <a:lstStyle/>
                    <a:p>
                      <a:r>
                        <a:rPr lang="en-US" sz="2400" dirty="0" smtClean="0"/>
                        <a:t>Cost and accessibility</a:t>
                      </a:r>
                      <a:endParaRPr lang="en-US" sz="2400" dirty="0"/>
                    </a:p>
                  </a:txBody>
                  <a:tcPr/>
                </a:tc>
                <a:tc>
                  <a:txBody>
                    <a:bodyPr/>
                    <a:lstStyle/>
                    <a:p>
                      <a:pPr algn="l"/>
                      <a:r>
                        <a:rPr lang="en-US" sz="2000" dirty="0" smtClean="0">
                          <a:solidFill>
                            <a:schemeClr val="tx1"/>
                          </a:solidFill>
                        </a:rPr>
                        <a:t>Prohibitive</a:t>
                      </a:r>
                      <a:r>
                        <a:rPr lang="en-US" sz="2000" baseline="0" dirty="0" smtClean="0">
                          <a:solidFill>
                            <a:schemeClr val="tx1"/>
                          </a:solidFill>
                        </a:rPr>
                        <a:t> cost and barriers to access of TDF/FTC</a:t>
                      </a:r>
                      <a:endParaRPr lang="en-US" sz="2000" dirty="0">
                        <a:solidFill>
                          <a:schemeClr val="tx1"/>
                        </a:solidFill>
                      </a:endParaRPr>
                    </a:p>
                  </a:txBody>
                  <a:tcPr/>
                </a:tc>
                <a:tc>
                  <a:txBody>
                    <a:bodyPr/>
                    <a:lstStyle/>
                    <a:p>
                      <a:pPr algn="l"/>
                      <a:r>
                        <a:rPr lang="en-US" sz="2000" dirty="0" smtClean="0">
                          <a:solidFill>
                            <a:schemeClr val="tx1"/>
                          </a:solidFill>
                        </a:rPr>
                        <a:t>Examine barriers during</a:t>
                      </a:r>
                      <a:r>
                        <a:rPr lang="en-US" sz="2000" baseline="0" dirty="0" smtClean="0">
                          <a:solidFill>
                            <a:schemeClr val="tx1"/>
                          </a:solidFill>
                        </a:rPr>
                        <a:t> clinical trials rollout in participants and community-based samples; advocate for </a:t>
                      </a:r>
                      <a:r>
                        <a:rPr lang="en-US" sz="2000" baseline="0" dirty="0" err="1" smtClean="0">
                          <a:solidFill>
                            <a:schemeClr val="tx1"/>
                          </a:solidFill>
                        </a:rPr>
                        <a:t>payors</a:t>
                      </a:r>
                      <a:r>
                        <a:rPr lang="en-US" sz="2000" baseline="0" dirty="0" smtClean="0">
                          <a:solidFill>
                            <a:schemeClr val="tx1"/>
                          </a:solidFill>
                        </a:rPr>
                        <a:t> to cover and reasonable cost</a:t>
                      </a:r>
                      <a:endParaRPr lang="en-US" sz="2000" dirty="0">
                        <a:solidFill>
                          <a:schemeClr val="tx1"/>
                        </a:solidFill>
                      </a:endParaRPr>
                    </a:p>
                  </a:txBody>
                  <a:tcPr/>
                </a:tc>
              </a:tr>
              <a:tr h="749154">
                <a:tc>
                  <a:txBody>
                    <a:bodyPr/>
                    <a:lstStyle/>
                    <a:p>
                      <a:r>
                        <a:rPr lang="en-US" sz="2400" dirty="0" smtClean="0"/>
                        <a:t>Stigma </a:t>
                      </a:r>
                      <a:endParaRPr lang="en-US" sz="2400" dirty="0"/>
                    </a:p>
                  </a:txBody>
                  <a:tcPr/>
                </a:tc>
                <a:tc>
                  <a:txBody>
                    <a:bodyPr/>
                    <a:lstStyle/>
                    <a:p>
                      <a:pPr algn="l"/>
                      <a:r>
                        <a:rPr lang="en-US" sz="2000" dirty="0" smtClean="0">
                          <a:solidFill>
                            <a:schemeClr val="tx1"/>
                          </a:solidFill>
                        </a:rPr>
                        <a:t>Stigmas</a:t>
                      </a:r>
                      <a:r>
                        <a:rPr lang="en-US" sz="2000" baseline="0" dirty="0" smtClean="0">
                          <a:solidFill>
                            <a:schemeClr val="tx1"/>
                          </a:solidFill>
                        </a:rPr>
                        <a:t> in field use and me</a:t>
                      </a:r>
                      <a:r>
                        <a:rPr lang="en-US" sz="2000" dirty="0" smtClean="0">
                          <a:solidFill>
                            <a:schemeClr val="tx1"/>
                          </a:solidFill>
                        </a:rPr>
                        <a:t>thods</a:t>
                      </a:r>
                      <a:r>
                        <a:rPr lang="en-US" sz="2000" baseline="0" dirty="0" smtClean="0">
                          <a:solidFill>
                            <a:schemeClr val="tx1"/>
                          </a:solidFill>
                        </a:rPr>
                        <a:t> to overcome stigma not examined</a:t>
                      </a:r>
                      <a:endParaRPr lang="en-US" sz="2000" dirty="0">
                        <a:solidFill>
                          <a:schemeClr val="tx1"/>
                        </a:solidFill>
                      </a:endParaRPr>
                    </a:p>
                  </a:txBody>
                  <a:tcPr/>
                </a:tc>
                <a:tc>
                  <a:txBody>
                    <a:bodyPr/>
                    <a:lstStyle/>
                    <a:p>
                      <a:pPr algn="l"/>
                      <a:r>
                        <a:rPr lang="en-US" sz="2000" dirty="0" smtClean="0">
                          <a:solidFill>
                            <a:schemeClr val="tx1"/>
                          </a:solidFill>
                        </a:rPr>
                        <a:t>Issues</a:t>
                      </a:r>
                      <a:r>
                        <a:rPr lang="en-US" sz="2000" baseline="0" dirty="0" smtClean="0">
                          <a:solidFill>
                            <a:schemeClr val="tx1"/>
                          </a:solidFill>
                        </a:rPr>
                        <a:t> in behavior disclosure challenging; packaging of medication</a:t>
                      </a:r>
                      <a:endParaRPr lang="en-US" sz="2000" dirty="0">
                        <a:solidFill>
                          <a:schemeClr val="tx1"/>
                        </a:solidFill>
                      </a:endParaRPr>
                    </a:p>
                  </a:txBody>
                  <a:tcPr/>
                </a:tc>
              </a:tr>
              <a:tr h="7491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t>Political will</a:t>
                      </a:r>
                    </a:p>
                  </a:txBody>
                  <a:tcPr/>
                </a:tc>
                <a:tc>
                  <a:txBody>
                    <a:bodyPr/>
                    <a:lstStyle/>
                    <a:p>
                      <a:pPr algn="l"/>
                      <a:r>
                        <a:rPr lang="en-US" sz="2000" baseline="0" dirty="0" smtClean="0">
                          <a:solidFill>
                            <a:schemeClr val="tx1"/>
                          </a:solidFill>
                        </a:rPr>
                        <a:t>Lack of interest in rapid deployment of life-saving medication</a:t>
                      </a:r>
                      <a:endParaRPr lang="en-US" sz="2000" dirty="0">
                        <a:solidFill>
                          <a:schemeClr val="tx1"/>
                        </a:solidFill>
                      </a:endParaRPr>
                    </a:p>
                  </a:txBody>
                  <a:tcPr/>
                </a:tc>
                <a:tc>
                  <a:txBody>
                    <a:bodyPr/>
                    <a:lstStyle/>
                    <a:p>
                      <a:pPr algn="l"/>
                      <a:r>
                        <a:rPr lang="en-US" sz="2000" dirty="0" smtClean="0">
                          <a:solidFill>
                            <a:srgbClr val="FF0000"/>
                          </a:solidFill>
                        </a:rPr>
                        <a:t>Garner stakeholders</a:t>
                      </a:r>
                      <a:r>
                        <a:rPr lang="en-US" sz="2000" baseline="0" dirty="0" smtClean="0">
                          <a:solidFill>
                            <a:srgbClr val="FF0000"/>
                          </a:solidFill>
                        </a:rPr>
                        <a:t> simultaneous with drug development program</a:t>
                      </a:r>
                      <a:endParaRPr lang="en-US" sz="2000" dirty="0">
                        <a:solidFill>
                          <a:srgbClr val="FF0000"/>
                        </a:solidFill>
                      </a:endParaRPr>
                    </a:p>
                  </a:txBody>
                  <a:tcPr/>
                </a:tc>
              </a:tr>
              <a:tr h="749154">
                <a:tc>
                  <a:txBody>
                    <a:bodyPr/>
                    <a:lstStyle/>
                    <a:p>
                      <a:r>
                        <a:rPr lang="en-US" sz="2400" dirty="0" smtClean="0"/>
                        <a:t>Providers</a:t>
                      </a:r>
                      <a:endParaRPr lang="en-US" sz="2400" dirty="0"/>
                    </a:p>
                  </a:txBody>
                  <a:tcPr/>
                </a:tc>
                <a:tc>
                  <a:txBody>
                    <a:bodyPr/>
                    <a:lstStyle/>
                    <a:p>
                      <a:pPr algn="l"/>
                      <a:r>
                        <a:rPr lang="en-US" sz="2000" dirty="0" smtClean="0">
                          <a:solidFill>
                            <a:schemeClr val="tx1"/>
                          </a:solidFill>
                        </a:rPr>
                        <a:t>Knowledge</a:t>
                      </a:r>
                      <a:r>
                        <a:rPr lang="en-US" sz="2000" baseline="0" dirty="0" smtClean="0">
                          <a:solidFill>
                            <a:schemeClr val="tx1"/>
                          </a:solidFill>
                        </a:rPr>
                        <a:t> of ARVs absent in primary care settings; stigma; stereotypes</a:t>
                      </a:r>
                      <a:endParaRPr lang="en-US" sz="2000" dirty="0">
                        <a:solidFill>
                          <a:schemeClr val="tx1"/>
                        </a:solidFill>
                      </a:endParaRPr>
                    </a:p>
                  </a:txBody>
                  <a:tcPr/>
                </a:tc>
                <a:tc>
                  <a:txBody>
                    <a:bodyPr/>
                    <a:lstStyle/>
                    <a:p>
                      <a:pPr algn="l"/>
                      <a:endParaRPr lang="en-US" sz="2000" dirty="0">
                        <a:solidFill>
                          <a:schemeClr val="tx1"/>
                        </a:solidFill>
                      </a:endParaRPr>
                    </a:p>
                  </a:txBody>
                  <a:tcPr/>
                </a:tc>
              </a:tr>
              <a:tr h="879442">
                <a:tc>
                  <a:txBody>
                    <a:bodyPr/>
                    <a:lstStyle/>
                    <a:p>
                      <a:r>
                        <a:rPr lang="en-US" sz="2400" dirty="0" smtClean="0"/>
                        <a:t>Adherence</a:t>
                      </a:r>
                      <a:r>
                        <a:rPr lang="en-US" sz="2400" baseline="0" dirty="0" smtClean="0"/>
                        <a:t> barriers</a:t>
                      </a:r>
                      <a:endParaRPr lang="en-US" sz="2400" dirty="0"/>
                    </a:p>
                  </a:txBody>
                  <a:tcPr/>
                </a:tc>
                <a:tc>
                  <a:txBody>
                    <a:bodyPr/>
                    <a:lstStyle/>
                    <a:p>
                      <a:pPr algn="l"/>
                      <a:r>
                        <a:rPr lang="en-US" sz="2000" dirty="0" smtClean="0">
                          <a:solidFill>
                            <a:schemeClr val="tx1"/>
                          </a:solidFill>
                        </a:rPr>
                        <a:t>Real-world challenges different from clinical trials</a:t>
                      </a:r>
                      <a:endParaRPr lang="en-US" sz="2000" dirty="0">
                        <a:solidFill>
                          <a:schemeClr val="tx1"/>
                        </a:solidFill>
                      </a:endParaRPr>
                    </a:p>
                  </a:txBody>
                  <a:tcPr/>
                </a:tc>
                <a:tc>
                  <a:txBody>
                    <a:bodyPr/>
                    <a:lstStyle/>
                    <a:p>
                      <a:pPr algn="l"/>
                      <a:endParaRPr lang="en-US" sz="2000" dirty="0">
                        <a:solidFill>
                          <a:schemeClr val="tx1"/>
                        </a:solidFill>
                      </a:endParaRPr>
                    </a:p>
                  </a:txBody>
                  <a:tcPr/>
                </a:tc>
              </a:tr>
            </a:tbl>
          </a:graphicData>
        </a:graphic>
      </p:graphicFrame>
    </p:spTree>
    <p:extLst>
      <p:ext uri="{BB962C8B-B14F-4D97-AF65-F5344CB8AC3E}">
        <p14:creationId xmlns:p14="http://schemas.microsoft.com/office/powerpoint/2010/main" val="3117815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6737042"/>
              </p:ext>
            </p:extLst>
          </p:nvPr>
        </p:nvGraphicFramePr>
        <p:xfrm>
          <a:off x="364900" y="263872"/>
          <a:ext cx="11496541" cy="5806024"/>
        </p:xfrm>
        <a:graphic>
          <a:graphicData uri="http://schemas.openxmlformats.org/drawingml/2006/table">
            <a:tbl>
              <a:tblPr firstRow="1" bandRow="1">
                <a:tableStyleId>{5C22544A-7EE6-4342-B048-85BDC9FD1C3A}</a:tableStyleId>
              </a:tblPr>
              <a:tblGrid>
                <a:gridCol w="2532846"/>
                <a:gridCol w="4430332"/>
                <a:gridCol w="4533363"/>
              </a:tblGrid>
              <a:tr h="619326">
                <a:tc>
                  <a:txBody>
                    <a:bodyPr/>
                    <a:lstStyle/>
                    <a:p>
                      <a:endParaRPr lang="en-US" sz="1600" dirty="0"/>
                    </a:p>
                  </a:txBody>
                  <a:tcPr/>
                </a:tc>
                <a:tc>
                  <a:txBody>
                    <a:bodyPr/>
                    <a:lstStyle/>
                    <a:p>
                      <a:pPr algn="ctr"/>
                      <a:r>
                        <a:rPr lang="en-US" sz="2400" dirty="0" smtClean="0"/>
                        <a:t>Challenges</a:t>
                      </a:r>
                      <a:endParaRPr lang="en-US" sz="2400" dirty="0"/>
                    </a:p>
                  </a:txBody>
                  <a:tcPr/>
                </a:tc>
                <a:tc>
                  <a:txBody>
                    <a:bodyPr/>
                    <a:lstStyle/>
                    <a:p>
                      <a:pPr algn="ctr"/>
                      <a:r>
                        <a:rPr lang="en-US" sz="2400" dirty="0" smtClean="0"/>
                        <a:t>How</a:t>
                      </a:r>
                      <a:r>
                        <a:rPr lang="en-US" sz="2400" baseline="0" dirty="0" smtClean="0"/>
                        <a:t> Methods Can Be Improved</a:t>
                      </a:r>
                      <a:endParaRPr lang="en-US" sz="2400" dirty="0"/>
                    </a:p>
                  </a:txBody>
                  <a:tcPr/>
                </a:tc>
              </a:tr>
              <a:tr h="749154">
                <a:tc>
                  <a:txBody>
                    <a:bodyPr/>
                    <a:lstStyle/>
                    <a:p>
                      <a:r>
                        <a:rPr lang="en-US" sz="2400" dirty="0" smtClean="0"/>
                        <a:t>Generalizability</a:t>
                      </a:r>
                      <a:endParaRPr lang="en-US" sz="2400" dirty="0"/>
                    </a:p>
                  </a:txBody>
                  <a:tcPr/>
                </a:tc>
                <a:tc>
                  <a:txBody>
                    <a:bodyPr/>
                    <a:lstStyle/>
                    <a:p>
                      <a:pPr algn="l"/>
                      <a:r>
                        <a:rPr lang="en-US" sz="2000" dirty="0" smtClean="0">
                          <a:solidFill>
                            <a:schemeClr val="tx1"/>
                          </a:solidFill>
                        </a:rPr>
                        <a:t>Lack of racial diversity in clinical</a:t>
                      </a:r>
                      <a:r>
                        <a:rPr lang="en-US" sz="2000" baseline="0" dirty="0" smtClean="0">
                          <a:solidFill>
                            <a:schemeClr val="tx1"/>
                          </a:solidFill>
                        </a:rPr>
                        <a:t> trials </a:t>
                      </a:r>
                      <a:r>
                        <a:rPr lang="en-US" sz="2000" dirty="0" smtClean="0">
                          <a:solidFill>
                            <a:schemeClr val="tx1"/>
                          </a:solidFill>
                        </a:rPr>
                        <a:t>sample</a:t>
                      </a:r>
                      <a:endParaRPr lang="en-US" sz="2000" dirty="0">
                        <a:solidFill>
                          <a:schemeClr val="tx1"/>
                        </a:solidFill>
                      </a:endParaRPr>
                    </a:p>
                  </a:txBody>
                  <a:tcPr/>
                </a:tc>
                <a:tc>
                  <a:txBody>
                    <a:bodyPr/>
                    <a:lstStyle/>
                    <a:p>
                      <a:pPr algn="l"/>
                      <a:r>
                        <a:rPr lang="en-US" sz="2000" dirty="0" smtClean="0">
                          <a:solidFill>
                            <a:schemeClr val="tx1"/>
                          </a:solidFill>
                        </a:rPr>
                        <a:t>Require</a:t>
                      </a:r>
                      <a:r>
                        <a:rPr lang="en-US" sz="2000" baseline="0" dirty="0" smtClean="0">
                          <a:solidFill>
                            <a:schemeClr val="tx1"/>
                          </a:solidFill>
                        </a:rPr>
                        <a:t> </a:t>
                      </a:r>
                      <a:r>
                        <a:rPr lang="en-US" sz="2000" i="1" baseline="0" dirty="0" smtClean="0">
                          <a:solidFill>
                            <a:schemeClr val="tx1"/>
                          </a:solidFill>
                        </a:rPr>
                        <a:t>a priori </a:t>
                      </a:r>
                      <a:r>
                        <a:rPr lang="en-US" sz="2000" i="0" baseline="0" dirty="0" smtClean="0">
                          <a:solidFill>
                            <a:schemeClr val="tx1"/>
                          </a:solidFill>
                        </a:rPr>
                        <a:t>sample composition</a:t>
                      </a:r>
                      <a:endParaRPr lang="en-US" sz="2000" i="0" dirty="0">
                        <a:solidFill>
                          <a:schemeClr val="tx1"/>
                        </a:solidFill>
                      </a:endParaRPr>
                    </a:p>
                  </a:txBody>
                  <a:tcPr/>
                </a:tc>
              </a:tr>
              <a:tr h="1074873">
                <a:tc>
                  <a:txBody>
                    <a:bodyPr/>
                    <a:lstStyle/>
                    <a:p>
                      <a:r>
                        <a:rPr lang="en-US" sz="2400" dirty="0" smtClean="0"/>
                        <a:t>Cost and accessibility</a:t>
                      </a:r>
                      <a:endParaRPr lang="en-US" sz="2400" dirty="0"/>
                    </a:p>
                  </a:txBody>
                  <a:tcPr/>
                </a:tc>
                <a:tc>
                  <a:txBody>
                    <a:bodyPr/>
                    <a:lstStyle/>
                    <a:p>
                      <a:pPr algn="l"/>
                      <a:r>
                        <a:rPr lang="en-US" sz="2000" dirty="0" smtClean="0">
                          <a:solidFill>
                            <a:schemeClr val="tx1"/>
                          </a:solidFill>
                        </a:rPr>
                        <a:t>Prohibitive</a:t>
                      </a:r>
                      <a:r>
                        <a:rPr lang="en-US" sz="2000" baseline="0" dirty="0" smtClean="0">
                          <a:solidFill>
                            <a:schemeClr val="tx1"/>
                          </a:solidFill>
                        </a:rPr>
                        <a:t> cost and barriers to access of TDF/FTC</a:t>
                      </a:r>
                      <a:endParaRPr lang="en-US" sz="2000" dirty="0">
                        <a:solidFill>
                          <a:schemeClr val="tx1"/>
                        </a:solidFill>
                      </a:endParaRPr>
                    </a:p>
                  </a:txBody>
                  <a:tcPr/>
                </a:tc>
                <a:tc>
                  <a:txBody>
                    <a:bodyPr/>
                    <a:lstStyle/>
                    <a:p>
                      <a:pPr algn="l"/>
                      <a:r>
                        <a:rPr lang="en-US" sz="2000" dirty="0" smtClean="0">
                          <a:solidFill>
                            <a:schemeClr val="tx1"/>
                          </a:solidFill>
                        </a:rPr>
                        <a:t>Examine barriers during</a:t>
                      </a:r>
                      <a:r>
                        <a:rPr lang="en-US" sz="2000" baseline="0" dirty="0" smtClean="0">
                          <a:solidFill>
                            <a:schemeClr val="tx1"/>
                          </a:solidFill>
                        </a:rPr>
                        <a:t> clinical trials rollout in participants and community-based samples; advocate for </a:t>
                      </a:r>
                      <a:r>
                        <a:rPr lang="en-US" sz="2000" baseline="0" dirty="0" err="1" smtClean="0">
                          <a:solidFill>
                            <a:schemeClr val="tx1"/>
                          </a:solidFill>
                        </a:rPr>
                        <a:t>payors</a:t>
                      </a:r>
                      <a:r>
                        <a:rPr lang="en-US" sz="2000" baseline="0" dirty="0" smtClean="0">
                          <a:solidFill>
                            <a:schemeClr val="tx1"/>
                          </a:solidFill>
                        </a:rPr>
                        <a:t> to cover and reasonable cost</a:t>
                      </a:r>
                      <a:endParaRPr lang="en-US" sz="2000" dirty="0">
                        <a:solidFill>
                          <a:schemeClr val="tx1"/>
                        </a:solidFill>
                      </a:endParaRPr>
                    </a:p>
                  </a:txBody>
                  <a:tcPr/>
                </a:tc>
              </a:tr>
              <a:tr h="749154">
                <a:tc>
                  <a:txBody>
                    <a:bodyPr/>
                    <a:lstStyle/>
                    <a:p>
                      <a:r>
                        <a:rPr lang="en-US" sz="2400" dirty="0" smtClean="0"/>
                        <a:t>Stigma </a:t>
                      </a:r>
                      <a:endParaRPr lang="en-US" sz="2400" dirty="0"/>
                    </a:p>
                  </a:txBody>
                  <a:tcPr/>
                </a:tc>
                <a:tc>
                  <a:txBody>
                    <a:bodyPr/>
                    <a:lstStyle/>
                    <a:p>
                      <a:pPr algn="l"/>
                      <a:r>
                        <a:rPr lang="en-US" sz="2000" dirty="0" smtClean="0">
                          <a:solidFill>
                            <a:schemeClr val="tx1"/>
                          </a:solidFill>
                        </a:rPr>
                        <a:t>Stigmas</a:t>
                      </a:r>
                      <a:r>
                        <a:rPr lang="en-US" sz="2000" baseline="0" dirty="0" smtClean="0">
                          <a:solidFill>
                            <a:schemeClr val="tx1"/>
                          </a:solidFill>
                        </a:rPr>
                        <a:t> in field use and me</a:t>
                      </a:r>
                      <a:r>
                        <a:rPr lang="en-US" sz="2000" dirty="0" smtClean="0">
                          <a:solidFill>
                            <a:schemeClr val="tx1"/>
                          </a:solidFill>
                        </a:rPr>
                        <a:t>thods</a:t>
                      </a:r>
                      <a:r>
                        <a:rPr lang="en-US" sz="2000" baseline="0" dirty="0" smtClean="0">
                          <a:solidFill>
                            <a:schemeClr val="tx1"/>
                          </a:solidFill>
                        </a:rPr>
                        <a:t> to overcome stigma not examined</a:t>
                      </a:r>
                      <a:endParaRPr lang="en-US" sz="2000" dirty="0">
                        <a:solidFill>
                          <a:schemeClr val="tx1"/>
                        </a:solidFill>
                      </a:endParaRPr>
                    </a:p>
                  </a:txBody>
                  <a:tcPr/>
                </a:tc>
                <a:tc>
                  <a:txBody>
                    <a:bodyPr/>
                    <a:lstStyle/>
                    <a:p>
                      <a:pPr algn="l"/>
                      <a:r>
                        <a:rPr lang="en-US" sz="2000" dirty="0" smtClean="0">
                          <a:solidFill>
                            <a:schemeClr val="tx1"/>
                          </a:solidFill>
                        </a:rPr>
                        <a:t>Issues</a:t>
                      </a:r>
                      <a:r>
                        <a:rPr lang="en-US" sz="2000" baseline="0" dirty="0" smtClean="0">
                          <a:solidFill>
                            <a:schemeClr val="tx1"/>
                          </a:solidFill>
                        </a:rPr>
                        <a:t> in behavior disclosure challenging; packaging of medication</a:t>
                      </a:r>
                      <a:endParaRPr lang="en-US" sz="2000" dirty="0">
                        <a:solidFill>
                          <a:schemeClr val="tx1"/>
                        </a:solidFill>
                      </a:endParaRPr>
                    </a:p>
                  </a:txBody>
                  <a:tcPr/>
                </a:tc>
              </a:tr>
              <a:tr h="7491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t>Political will</a:t>
                      </a:r>
                    </a:p>
                  </a:txBody>
                  <a:tcPr/>
                </a:tc>
                <a:tc>
                  <a:txBody>
                    <a:bodyPr/>
                    <a:lstStyle/>
                    <a:p>
                      <a:pPr algn="l"/>
                      <a:r>
                        <a:rPr lang="en-US" sz="2000" baseline="0" dirty="0" smtClean="0">
                          <a:solidFill>
                            <a:schemeClr val="tx1"/>
                          </a:solidFill>
                        </a:rPr>
                        <a:t>Lack of interest in rapid deployment of life-saving medication</a:t>
                      </a:r>
                      <a:endParaRPr lang="en-US" sz="2000" dirty="0">
                        <a:solidFill>
                          <a:schemeClr val="tx1"/>
                        </a:solidFill>
                      </a:endParaRPr>
                    </a:p>
                  </a:txBody>
                  <a:tcPr/>
                </a:tc>
                <a:tc>
                  <a:txBody>
                    <a:bodyPr/>
                    <a:lstStyle/>
                    <a:p>
                      <a:pPr algn="l"/>
                      <a:r>
                        <a:rPr lang="en-US" sz="2000" dirty="0" smtClean="0">
                          <a:solidFill>
                            <a:schemeClr val="tx1"/>
                          </a:solidFill>
                        </a:rPr>
                        <a:t>Garner stakeholders</a:t>
                      </a:r>
                      <a:r>
                        <a:rPr lang="en-US" sz="2000" baseline="0" dirty="0" smtClean="0">
                          <a:solidFill>
                            <a:schemeClr val="tx1"/>
                          </a:solidFill>
                        </a:rPr>
                        <a:t> simultaneous with drug development program</a:t>
                      </a:r>
                      <a:endParaRPr lang="en-US" sz="2000" dirty="0">
                        <a:solidFill>
                          <a:schemeClr val="tx1"/>
                        </a:solidFill>
                      </a:endParaRPr>
                    </a:p>
                  </a:txBody>
                  <a:tcPr/>
                </a:tc>
              </a:tr>
              <a:tr h="749154">
                <a:tc>
                  <a:txBody>
                    <a:bodyPr/>
                    <a:lstStyle/>
                    <a:p>
                      <a:r>
                        <a:rPr lang="en-US" sz="2400" dirty="0" smtClean="0"/>
                        <a:t>Providers</a:t>
                      </a:r>
                      <a:endParaRPr lang="en-US" sz="2400" dirty="0"/>
                    </a:p>
                  </a:txBody>
                  <a:tcPr/>
                </a:tc>
                <a:tc>
                  <a:txBody>
                    <a:bodyPr/>
                    <a:lstStyle/>
                    <a:p>
                      <a:pPr algn="l"/>
                      <a:r>
                        <a:rPr lang="en-US" sz="2000" dirty="0" smtClean="0">
                          <a:solidFill>
                            <a:schemeClr val="tx1"/>
                          </a:solidFill>
                        </a:rPr>
                        <a:t>Knowledge</a:t>
                      </a:r>
                      <a:r>
                        <a:rPr lang="en-US" sz="2000" baseline="0" dirty="0" smtClean="0">
                          <a:solidFill>
                            <a:schemeClr val="tx1"/>
                          </a:solidFill>
                        </a:rPr>
                        <a:t> of ARVs absent in primary care settings; stigma; stereotypes</a:t>
                      </a:r>
                      <a:endParaRPr lang="en-US" sz="2000" dirty="0">
                        <a:solidFill>
                          <a:schemeClr val="tx1"/>
                        </a:solidFill>
                      </a:endParaRPr>
                    </a:p>
                  </a:txBody>
                  <a:tcPr/>
                </a:tc>
                <a:tc>
                  <a:txBody>
                    <a:bodyPr/>
                    <a:lstStyle/>
                    <a:p>
                      <a:pPr algn="l"/>
                      <a:r>
                        <a:rPr lang="en-US" sz="2000" dirty="0" smtClean="0">
                          <a:solidFill>
                            <a:srgbClr val="FF0000"/>
                          </a:solidFill>
                        </a:rPr>
                        <a:t>Rollout in</a:t>
                      </a:r>
                      <a:r>
                        <a:rPr lang="en-US" sz="2000" baseline="0" dirty="0" smtClean="0">
                          <a:solidFill>
                            <a:srgbClr val="FF0000"/>
                          </a:solidFill>
                        </a:rPr>
                        <a:t> desired settings from start; medical education as a part of planning</a:t>
                      </a:r>
                      <a:endParaRPr lang="en-US" sz="2000" dirty="0">
                        <a:solidFill>
                          <a:srgbClr val="FF0000"/>
                        </a:solidFill>
                      </a:endParaRPr>
                    </a:p>
                  </a:txBody>
                  <a:tcPr/>
                </a:tc>
              </a:tr>
              <a:tr h="879442">
                <a:tc>
                  <a:txBody>
                    <a:bodyPr/>
                    <a:lstStyle/>
                    <a:p>
                      <a:r>
                        <a:rPr lang="en-US" sz="2400" dirty="0" smtClean="0"/>
                        <a:t>Adherence</a:t>
                      </a:r>
                      <a:r>
                        <a:rPr lang="en-US" sz="2400" baseline="0" dirty="0" smtClean="0"/>
                        <a:t> barriers</a:t>
                      </a:r>
                      <a:endParaRPr lang="en-US" sz="2400" dirty="0"/>
                    </a:p>
                  </a:txBody>
                  <a:tcPr/>
                </a:tc>
                <a:tc>
                  <a:txBody>
                    <a:bodyPr/>
                    <a:lstStyle/>
                    <a:p>
                      <a:pPr algn="l"/>
                      <a:r>
                        <a:rPr lang="en-US" sz="2000" dirty="0" smtClean="0">
                          <a:solidFill>
                            <a:schemeClr val="tx1"/>
                          </a:solidFill>
                        </a:rPr>
                        <a:t>Real-world challenges different from clinical trials</a:t>
                      </a:r>
                      <a:endParaRPr lang="en-US" sz="2000" dirty="0">
                        <a:solidFill>
                          <a:schemeClr val="tx1"/>
                        </a:solidFill>
                      </a:endParaRPr>
                    </a:p>
                  </a:txBody>
                  <a:tcPr/>
                </a:tc>
                <a:tc>
                  <a:txBody>
                    <a:bodyPr/>
                    <a:lstStyle/>
                    <a:p>
                      <a:pPr algn="l"/>
                      <a:endParaRPr lang="en-US" sz="2000" dirty="0">
                        <a:solidFill>
                          <a:schemeClr val="tx1"/>
                        </a:solidFill>
                      </a:endParaRPr>
                    </a:p>
                  </a:txBody>
                  <a:tcPr/>
                </a:tc>
              </a:tr>
            </a:tbl>
          </a:graphicData>
        </a:graphic>
      </p:graphicFrame>
    </p:spTree>
    <p:extLst>
      <p:ext uri="{BB962C8B-B14F-4D97-AF65-F5344CB8AC3E}">
        <p14:creationId xmlns:p14="http://schemas.microsoft.com/office/powerpoint/2010/main" val="3957975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96081977"/>
              </p:ext>
            </p:extLst>
          </p:nvPr>
        </p:nvGraphicFramePr>
        <p:xfrm>
          <a:off x="364900" y="263872"/>
          <a:ext cx="11496541" cy="5806024"/>
        </p:xfrm>
        <a:graphic>
          <a:graphicData uri="http://schemas.openxmlformats.org/drawingml/2006/table">
            <a:tbl>
              <a:tblPr firstRow="1" bandRow="1">
                <a:tableStyleId>{5C22544A-7EE6-4342-B048-85BDC9FD1C3A}</a:tableStyleId>
              </a:tblPr>
              <a:tblGrid>
                <a:gridCol w="2532846"/>
                <a:gridCol w="4430332"/>
                <a:gridCol w="4533363"/>
              </a:tblGrid>
              <a:tr h="619326">
                <a:tc>
                  <a:txBody>
                    <a:bodyPr/>
                    <a:lstStyle/>
                    <a:p>
                      <a:endParaRPr lang="en-US" sz="1600" dirty="0"/>
                    </a:p>
                  </a:txBody>
                  <a:tcPr/>
                </a:tc>
                <a:tc>
                  <a:txBody>
                    <a:bodyPr/>
                    <a:lstStyle/>
                    <a:p>
                      <a:pPr algn="ctr"/>
                      <a:r>
                        <a:rPr lang="en-US" sz="2400" dirty="0" smtClean="0"/>
                        <a:t>Challenges</a:t>
                      </a:r>
                      <a:endParaRPr lang="en-US" sz="2400" dirty="0"/>
                    </a:p>
                  </a:txBody>
                  <a:tcPr/>
                </a:tc>
                <a:tc>
                  <a:txBody>
                    <a:bodyPr/>
                    <a:lstStyle/>
                    <a:p>
                      <a:pPr algn="ctr"/>
                      <a:r>
                        <a:rPr lang="en-US" sz="2400" dirty="0" smtClean="0"/>
                        <a:t>How</a:t>
                      </a:r>
                      <a:r>
                        <a:rPr lang="en-US" sz="2400" baseline="0" dirty="0" smtClean="0"/>
                        <a:t> Methods Can Be Improved</a:t>
                      </a:r>
                      <a:endParaRPr lang="en-US" sz="2400" dirty="0"/>
                    </a:p>
                  </a:txBody>
                  <a:tcPr/>
                </a:tc>
              </a:tr>
              <a:tr h="749154">
                <a:tc>
                  <a:txBody>
                    <a:bodyPr/>
                    <a:lstStyle/>
                    <a:p>
                      <a:r>
                        <a:rPr lang="en-US" sz="2400" dirty="0" smtClean="0"/>
                        <a:t>Generalizability</a:t>
                      </a:r>
                      <a:endParaRPr lang="en-US" sz="2400" dirty="0"/>
                    </a:p>
                  </a:txBody>
                  <a:tcPr/>
                </a:tc>
                <a:tc>
                  <a:txBody>
                    <a:bodyPr/>
                    <a:lstStyle/>
                    <a:p>
                      <a:pPr algn="l"/>
                      <a:r>
                        <a:rPr lang="en-US" sz="2000" dirty="0" smtClean="0">
                          <a:solidFill>
                            <a:schemeClr val="tx1"/>
                          </a:solidFill>
                        </a:rPr>
                        <a:t>Lack of racial diversity in clinical</a:t>
                      </a:r>
                      <a:r>
                        <a:rPr lang="en-US" sz="2000" baseline="0" dirty="0" smtClean="0">
                          <a:solidFill>
                            <a:schemeClr val="tx1"/>
                          </a:solidFill>
                        </a:rPr>
                        <a:t> trials </a:t>
                      </a:r>
                      <a:r>
                        <a:rPr lang="en-US" sz="2000" dirty="0" smtClean="0">
                          <a:solidFill>
                            <a:schemeClr val="tx1"/>
                          </a:solidFill>
                        </a:rPr>
                        <a:t>sample</a:t>
                      </a:r>
                      <a:endParaRPr lang="en-US" sz="2000" dirty="0">
                        <a:solidFill>
                          <a:schemeClr val="tx1"/>
                        </a:solidFill>
                      </a:endParaRPr>
                    </a:p>
                  </a:txBody>
                  <a:tcPr/>
                </a:tc>
                <a:tc>
                  <a:txBody>
                    <a:bodyPr/>
                    <a:lstStyle/>
                    <a:p>
                      <a:pPr algn="l"/>
                      <a:r>
                        <a:rPr lang="en-US" sz="2000" dirty="0" smtClean="0">
                          <a:solidFill>
                            <a:schemeClr val="tx1"/>
                          </a:solidFill>
                        </a:rPr>
                        <a:t>Require</a:t>
                      </a:r>
                      <a:r>
                        <a:rPr lang="en-US" sz="2000" baseline="0" dirty="0" smtClean="0">
                          <a:solidFill>
                            <a:schemeClr val="tx1"/>
                          </a:solidFill>
                        </a:rPr>
                        <a:t> </a:t>
                      </a:r>
                      <a:r>
                        <a:rPr lang="en-US" sz="2000" i="1" baseline="0" dirty="0" smtClean="0">
                          <a:solidFill>
                            <a:schemeClr val="tx1"/>
                          </a:solidFill>
                        </a:rPr>
                        <a:t>a priori </a:t>
                      </a:r>
                      <a:r>
                        <a:rPr lang="en-US" sz="2000" i="0" baseline="0" dirty="0" smtClean="0">
                          <a:solidFill>
                            <a:schemeClr val="tx1"/>
                          </a:solidFill>
                        </a:rPr>
                        <a:t>sample composition</a:t>
                      </a:r>
                      <a:endParaRPr lang="en-US" sz="2000" i="0" dirty="0">
                        <a:solidFill>
                          <a:schemeClr val="tx1"/>
                        </a:solidFill>
                      </a:endParaRPr>
                    </a:p>
                  </a:txBody>
                  <a:tcPr/>
                </a:tc>
              </a:tr>
              <a:tr h="1074873">
                <a:tc>
                  <a:txBody>
                    <a:bodyPr/>
                    <a:lstStyle/>
                    <a:p>
                      <a:r>
                        <a:rPr lang="en-US" sz="2400" dirty="0" smtClean="0"/>
                        <a:t>Cost and accessibility</a:t>
                      </a:r>
                      <a:endParaRPr lang="en-US" sz="2400" dirty="0"/>
                    </a:p>
                  </a:txBody>
                  <a:tcPr/>
                </a:tc>
                <a:tc>
                  <a:txBody>
                    <a:bodyPr/>
                    <a:lstStyle/>
                    <a:p>
                      <a:pPr algn="l"/>
                      <a:r>
                        <a:rPr lang="en-US" sz="2000" dirty="0" smtClean="0">
                          <a:solidFill>
                            <a:schemeClr val="tx1"/>
                          </a:solidFill>
                        </a:rPr>
                        <a:t>Prohibitive</a:t>
                      </a:r>
                      <a:r>
                        <a:rPr lang="en-US" sz="2000" baseline="0" dirty="0" smtClean="0">
                          <a:solidFill>
                            <a:schemeClr val="tx1"/>
                          </a:solidFill>
                        </a:rPr>
                        <a:t> cost and barriers to access of TDF/FTC</a:t>
                      </a:r>
                      <a:endParaRPr lang="en-US" sz="2000" dirty="0">
                        <a:solidFill>
                          <a:schemeClr val="tx1"/>
                        </a:solidFill>
                      </a:endParaRPr>
                    </a:p>
                  </a:txBody>
                  <a:tcPr/>
                </a:tc>
                <a:tc>
                  <a:txBody>
                    <a:bodyPr/>
                    <a:lstStyle/>
                    <a:p>
                      <a:pPr algn="l"/>
                      <a:r>
                        <a:rPr lang="en-US" sz="2000" dirty="0" smtClean="0">
                          <a:solidFill>
                            <a:schemeClr val="tx1"/>
                          </a:solidFill>
                        </a:rPr>
                        <a:t>Examine barriers during</a:t>
                      </a:r>
                      <a:r>
                        <a:rPr lang="en-US" sz="2000" baseline="0" dirty="0" smtClean="0">
                          <a:solidFill>
                            <a:schemeClr val="tx1"/>
                          </a:solidFill>
                        </a:rPr>
                        <a:t> clinical trials rollout in participants and community-based samples; advocate for </a:t>
                      </a:r>
                      <a:r>
                        <a:rPr lang="en-US" sz="2000" baseline="0" dirty="0" err="1" smtClean="0">
                          <a:solidFill>
                            <a:schemeClr val="tx1"/>
                          </a:solidFill>
                        </a:rPr>
                        <a:t>payors</a:t>
                      </a:r>
                      <a:r>
                        <a:rPr lang="en-US" sz="2000" baseline="0" dirty="0" smtClean="0">
                          <a:solidFill>
                            <a:schemeClr val="tx1"/>
                          </a:solidFill>
                        </a:rPr>
                        <a:t> to cover and reasonable cost</a:t>
                      </a:r>
                      <a:endParaRPr lang="en-US" sz="2000" dirty="0">
                        <a:solidFill>
                          <a:schemeClr val="tx1"/>
                        </a:solidFill>
                      </a:endParaRPr>
                    </a:p>
                  </a:txBody>
                  <a:tcPr/>
                </a:tc>
              </a:tr>
              <a:tr h="749154">
                <a:tc>
                  <a:txBody>
                    <a:bodyPr/>
                    <a:lstStyle/>
                    <a:p>
                      <a:r>
                        <a:rPr lang="en-US" sz="2400" dirty="0" smtClean="0"/>
                        <a:t>Stigma </a:t>
                      </a:r>
                      <a:endParaRPr lang="en-US" sz="2400" dirty="0"/>
                    </a:p>
                  </a:txBody>
                  <a:tcPr/>
                </a:tc>
                <a:tc>
                  <a:txBody>
                    <a:bodyPr/>
                    <a:lstStyle/>
                    <a:p>
                      <a:pPr algn="l"/>
                      <a:r>
                        <a:rPr lang="en-US" sz="2000" dirty="0" smtClean="0">
                          <a:solidFill>
                            <a:schemeClr val="tx1"/>
                          </a:solidFill>
                        </a:rPr>
                        <a:t>Stigmas</a:t>
                      </a:r>
                      <a:r>
                        <a:rPr lang="en-US" sz="2000" baseline="0" dirty="0" smtClean="0">
                          <a:solidFill>
                            <a:schemeClr val="tx1"/>
                          </a:solidFill>
                        </a:rPr>
                        <a:t> in field use and me</a:t>
                      </a:r>
                      <a:r>
                        <a:rPr lang="en-US" sz="2000" dirty="0" smtClean="0">
                          <a:solidFill>
                            <a:schemeClr val="tx1"/>
                          </a:solidFill>
                        </a:rPr>
                        <a:t>thods</a:t>
                      </a:r>
                      <a:r>
                        <a:rPr lang="en-US" sz="2000" baseline="0" dirty="0" smtClean="0">
                          <a:solidFill>
                            <a:schemeClr val="tx1"/>
                          </a:solidFill>
                        </a:rPr>
                        <a:t> to overcome stigma not examined</a:t>
                      </a:r>
                      <a:endParaRPr lang="en-US" sz="2000" dirty="0">
                        <a:solidFill>
                          <a:schemeClr val="tx1"/>
                        </a:solidFill>
                      </a:endParaRPr>
                    </a:p>
                  </a:txBody>
                  <a:tcPr/>
                </a:tc>
                <a:tc>
                  <a:txBody>
                    <a:bodyPr/>
                    <a:lstStyle/>
                    <a:p>
                      <a:pPr algn="l"/>
                      <a:r>
                        <a:rPr lang="en-US" sz="2000" dirty="0" smtClean="0">
                          <a:solidFill>
                            <a:schemeClr val="tx1"/>
                          </a:solidFill>
                        </a:rPr>
                        <a:t>Issues</a:t>
                      </a:r>
                      <a:r>
                        <a:rPr lang="en-US" sz="2000" baseline="0" dirty="0" smtClean="0">
                          <a:solidFill>
                            <a:schemeClr val="tx1"/>
                          </a:solidFill>
                        </a:rPr>
                        <a:t> in behavior disclosure challenging; packaging of medication</a:t>
                      </a:r>
                      <a:endParaRPr lang="en-US" sz="2000" dirty="0">
                        <a:solidFill>
                          <a:schemeClr val="tx1"/>
                        </a:solidFill>
                      </a:endParaRPr>
                    </a:p>
                  </a:txBody>
                  <a:tcPr/>
                </a:tc>
              </a:tr>
              <a:tr h="7491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t>Political will</a:t>
                      </a:r>
                    </a:p>
                  </a:txBody>
                  <a:tcPr/>
                </a:tc>
                <a:tc>
                  <a:txBody>
                    <a:bodyPr/>
                    <a:lstStyle/>
                    <a:p>
                      <a:pPr algn="l"/>
                      <a:r>
                        <a:rPr lang="en-US" sz="2000" baseline="0" dirty="0" smtClean="0">
                          <a:solidFill>
                            <a:schemeClr val="tx1"/>
                          </a:solidFill>
                        </a:rPr>
                        <a:t>Lack of interest in rapid deployment of life-saving medication</a:t>
                      </a:r>
                      <a:endParaRPr lang="en-US" sz="2000" dirty="0">
                        <a:solidFill>
                          <a:schemeClr val="tx1"/>
                        </a:solidFill>
                      </a:endParaRPr>
                    </a:p>
                  </a:txBody>
                  <a:tcPr/>
                </a:tc>
                <a:tc>
                  <a:txBody>
                    <a:bodyPr/>
                    <a:lstStyle/>
                    <a:p>
                      <a:pPr algn="l"/>
                      <a:r>
                        <a:rPr lang="en-US" sz="2000" dirty="0" smtClean="0">
                          <a:solidFill>
                            <a:schemeClr val="tx1"/>
                          </a:solidFill>
                        </a:rPr>
                        <a:t>Garner stakeholders</a:t>
                      </a:r>
                      <a:r>
                        <a:rPr lang="en-US" sz="2000" baseline="0" dirty="0" smtClean="0">
                          <a:solidFill>
                            <a:schemeClr val="tx1"/>
                          </a:solidFill>
                        </a:rPr>
                        <a:t> simultaneous with drug development program</a:t>
                      </a:r>
                      <a:endParaRPr lang="en-US" sz="2000" dirty="0">
                        <a:solidFill>
                          <a:schemeClr val="tx1"/>
                        </a:solidFill>
                      </a:endParaRPr>
                    </a:p>
                  </a:txBody>
                  <a:tcPr/>
                </a:tc>
              </a:tr>
              <a:tr h="749154">
                <a:tc>
                  <a:txBody>
                    <a:bodyPr/>
                    <a:lstStyle/>
                    <a:p>
                      <a:r>
                        <a:rPr lang="en-US" sz="2400" dirty="0" smtClean="0"/>
                        <a:t>Providers</a:t>
                      </a:r>
                      <a:endParaRPr lang="en-US" sz="2400" dirty="0"/>
                    </a:p>
                  </a:txBody>
                  <a:tcPr/>
                </a:tc>
                <a:tc>
                  <a:txBody>
                    <a:bodyPr/>
                    <a:lstStyle/>
                    <a:p>
                      <a:pPr algn="l"/>
                      <a:r>
                        <a:rPr lang="en-US" sz="2000" dirty="0" smtClean="0">
                          <a:solidFill>
                            <a:schemeClr val="tx1"/>
                          </a:solidFill>
                        </a:rPr>
                        <a:t>Knowledge</a:t>
                      </a:r>
                      <a:r>
                        <a:rPr lang="en-US" sz="2000" baseline="0" dirty="0" smtClean="0">
                          <a:solidFill>
                            <a:schemeClr val="tx1"/>
                          </a:solidFill>
                        </a:rPr>
                        <a:t> of ARVs absent in primary care settings; stigma; stereotypes</a:t>
                      </a:r>
                      <a:endParaRPr lang="en-US" sz="2000" dirty="0">
                        <a:solidFill>
                          <a:schemeClr val="tx1"/>
                        </a:solidFill>
                      </a:endParaRPr>
                    </a:p>
                  </a:txBody>
                  <a:tcPr/>
                </a:tc>
                <a:tc>
                  <a:txBody>
                    <a:bodyPr/>
                    <a:lstStyle/>
                    <a:p>
                      <a:pPr algn="l"/>
                      <a:r>
                        <a:rPr lang="en-US" sz="2000" dirty="0" smtClean="0">
                          <a:solidFill>
                            <a:schemeClr val="tx1"/>
                          </a:solidFill>
                        </a:rPr>
                        <a:t>Rollout in</a:t>
                      </a:r>
                      <a:r>
                        <a:rPr lang="en-US" sz="2000" baseline="0" dirty="0" smtClean="0">
                          <a:solidFill>
                            <a:schemeClr val="tx1"/>
                          </a:solidFill>
                        </a:rPr>
                        <a:t> desired settings from start; medical education as a part of planning</a:t>
                      </a:r>
                      <a:endParaRPr lang="en-US" sz="2000" dirty="0">
                        <a:solidFill>
                          <a:schemeClr val="tx1"/>
                        </a:solidFill>
                      </a:endParaRPr>
                    </a:p>
                  </a:txBody>
                  <a:tcPr/>
                </a:tc>
              </a:tr>
              <a:tr h="879442">
                <a:tc>
                  <a:txBody>
                    <a:bodyPr/>
                    <a:lstStyle/>
                    <a:p>
                      <a:r>
                        <a:rPr lang="en-US" sz="2400" dirty="0" smtClean="0"/>
                        <a:t>Adherence</a:t>
                      </a:r>
                      <a:r>
                        <a:rPr lang="en-US" sz="2400" baseline="0" dirty="0" smtClean="0"/>
                        <a:t> barriers</a:t>
                      </a:r>
                      <a:endParaRPr lang="en-US" sz="2400" dirty="0"/>
                    </a:p>
                  </a:txBody>
                  <a:tcPr/>
                </a:tc>
                <a:tc>
                  <a:txBody>
                    <a:bodyPr/>
                    <a:lstStyle/>
                    <a:p>
                      <a:pPr algn="l"/>
                      <a:r>
                        <a:rPr lang="en-US" sz="2000" dirty="0" smtClean="0">
                          <a:solidFill>
                            <a:schemeClr val="tx1"/>
                          </a:solidFill>
                        </a:rPr>
                        <a:t>Real-world challenges different from clinical trials</a:t>
                      </a:r>
                      <a:endParaRPr lang="en-US" sz="2000" dirty="0">
                        <a:solidFill>
                          <a:schemeClr val="tx1"/>
                        </a:solidFill>
                      </a:endParaRPr>
                    </a:p>
                  </a:txBody>
                  <a:tcPr/>
                </a:tc>
                <a:tc>
                  <a:txBody>
                    <a:bodyPr/>
                    <a:lstStyle/>
                    <a:p>
                      <a:pPr algn="l"/>
                      <a:r>
                        <a:rPr lang="en-US" sz="2000" dirty="0" smtClean="0">
                          <a:solidFill>
                            <a:srgbClr val="FF0000"/>
                          </a:solidFill>
                        </a:rPr>
                        <a:t>Prevention</a:t>
                      </a:r>
                      <a:r>
                        <a:rPr lang="en-US" sz="2000" baseline="0" dirty="0" smtClean="0">
                          <a:solidFill>
                            <a:srgbClr val="FF0000"/>
                          </a:solidFill>
                        </a:rPr>
                        <a:t> fatigue; side effects; seasons of risk; knowledge</a:t>
                      </a:r>
                      <a:endParaRPr lang="en-US" sz="2000" dirty="0">
                        <a:solidFill>
                          <a:srgbClr val="FF0000"/>
                        </a:solidFill>
                      </a:endParaRPr>
                    </a:p>
                  </a:txBody>
                  <a:tcPr/>
                </a:tc>
              </a:tr>
            </a:tbl>
          </a:graphicData>
        </a:graphic>
      </p:graphicFrame>
    </p:spTree>
    <p:extLst>
      <p:ext uri="{BB962C8B-B14F-4D97-AF65-F5344CB8AC3E}">
        <p14:creationId xmlns:p14="http://schemas.microsoft.com/office/powerpoint/2010/main" val="272219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mn-lt"/>
              </a:rPr>
              <a:t>What might implementation look like with this approach?</a:t>
            </a:r>
            <a:endParaRPr lang="en-US" sz="3200" dirty="0">
              <a:latin typeface="+mn-lt"/>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00500" y="1595521"/>
            <a:ext cx="4191000" cy="3143250"/>
          </a:xfrm>
        </p:spPr>
      </p:pic>
    </p:spTree>
    <p:extLst>
      <p:ext uri="{BB962C8B-B14F-4D97-AF65-F5344CB8AC3E}">
        <p14:creationId xmlns:p14="http://schemas.microsoft.com/office/powerpoint/2010/main" val="4202084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798978" y="4788038"/>
            <a:ext cx="5920749" cy="1143546"/>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Successful implementation and</a:t>
            </a:r>
          </a:p>
          <a:p>
            <a:pPr algn="ctr"/>
            <a:r>
              <a:rPr lang="en-US" sz="2000" dirty="0" smtClean="0"/>
              <a:t>realized outcomes</a:t>
            </a:r>
          </a:p>
          <a:p>
            <a:pPr algn="ctr"/>
            <a:r>
              <a:rPr lang="en-US" sz="2000" dirty="0" smtClean="0"/>
              <a:t>(Nearly simultaneous with approval)</a:t>
            </a:r>
          </a:p>
        </p:txBody>
      </p:sp>
      <p:sp>
        <p:nvSpPr>
          <p:cNvPr id="23" name="Right Arrow 22"/>
          <p:cNvSpPr/>
          <p:nvPr/>
        </p:nvSpPr>
        <p:spPr>
          <a:xfrm rot="5400000">
            <a:off x="3865564" y="3020082"/>
            <a:ext cx="3520093" cy="375313"/>
          </a:xfrm>
          <a:prstGeom prst="rightArrow">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219502" y="202444"/>
            <a:ext cx="3248167" cy="1460310"/>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Pre-clinical drug development</a:t>
            </a:r>
          </a:p>
          <a:p>
            <a:pPr algn="ctr"/>
            <a:r>
              <a:rPr lang="en-US" dirty="0" smtClean="0"/>
              <a:t>Phase I, II, III clinical trials</a:t>
            </a:r>
          </a:p>
          <a:p>
            <a:pPr algn="ctr"/>
            <a:r>
              <a:rPr lang="en-US" dirty="0" smtClean="0"/>
              <a:t>FDA review</a:t>
            </a:r>
            <a:endParaRPr lang="en-US" dirty="0"/>
          </a:p>
        </p:txBody>
      </p:sp>
      <p:sp>
        <p:nvSpPr>
          <p:cNvPr id="6" name="Rounded Rectangle 5"/>
          <p:cNvSpPr/>
          <p:nvPr/>
        </p:nvSpPr>
        <p:spPr>
          <a:xfrm>
            <a:off x="4135272" y="260198"/>
            <a:ext cx="3248167" cy="1460310"/>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-Policy and program changes</a:t>
            </a:r>
          </a:p>
          <a:p>
            <a:pPr algn="ctr"/>
            <a:r>
              <a:rPr lang="en-US" dirty="0" smtClean="0"/>
              <a:t>-Demonstration projects</a:t>
            </a:r>
          </a:p>
          <a:p>
            <a:pPr algn="ctr"/>
            <a:r>
              <a:rPr lang="en-US" dirty="0" smtClean="0"/>
              <a:t>-Implementation science</a:t>
            </a:r>
          </a:p>
        </p:txBody>
      </p:sp>
      <p:sp>
        <p:nvSpPr>
          <p:cNvPr id="7" name="Rounded Rectangle 6"/>
          <p:cNvSpPr/>
          <p:nvPr/>
        </p:nvSpPr>
        <p:spPr>
          <a:xfrm>
            <a:off x="7767852" y="260198"/>
            <a:ext cx="3248167" cy="1460310"/>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Identification of </a:t>
            </a:r>
            <a:r>
              <a:rPr lang="en-US" dirty="0" smtClean="0">
                <a:solidFill>
                  <a:srgbClr val="FFFF00"/>
                </a:solidFill>
              </a:rPr>
              <a:t>challenges</a:t>
            </a:r>
            <a:r>
              <a:rPr lang="en-US" dirty="0" smtClean="0"/>
              <a:t> and innovation surrounding removal of </a:t>
            </a:r>
            <a:r>
              <a:rPr lang="en-US" dirty="0" smtClean="0">
                <a:solidFill>
                  <a:srgbClr val="FFFF00"/>
                </a:solidFill>
              </a:rPr>
              <a:t>barriers</a:t>
            </a:r>
            <a:endParaRPr lang="en-US" dirty="0">
              <a:solidFill>
                <a:srgbClr val="FFFF00"/>
              </a:solidFill>
            </a:endParaRPr>
          </a:p>
        </p:txBody>
      </p:sp>
      <p:sp>
        <p:nvSpPr>
          <p:cNvPr id="12" name="Rounded Rectangle 11"/>
          <p:cNvSpPr/>
          <p:nvPr/>
        </p:nvSpPr>
        <p:spPr>
          <a:xfrm>
            <a:off x="361095" y="2429551"/>
            <a:ext cx="10796517" cy="2060561"/>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00"/>
                </a:solidFill>
              </a:rPr>
              <a:t>Success!</a:t>
            </a:r>
          </a:p>
          <a:p>
            <a:pPr algn="ctr"/>
            <a:r>
              <a:rPr lang="en-US" sz="2000" dirty="0" smtClean="0"/>
              <a:t>The Drug WORKS and is approved for use, and methods </a:t>
            </a:r>
          </a:p>
          <a:p>
            <a:pPr algn="ctr"/>
            <a:r>
              <a:rPr lang="en-US" sz="2000" dirty="0" smtClean="0"/>
              <a:t>to overcome barriers deployed at same time as initial drug launch</a:t>
            </a:r>
          </a:p>
          <a:p>
            <a:pPr algn="ctr"/>
            <a:endParaRPr lang="en-US" sz="2000" dirty="0" smtClean="0"/>
          </a:p>
          <a:p>
            <a:pPr algn="ctr"/>
            <a:r>
              <a:rPr lang="en-US" sz="2000" dirty="0" smtClean="0"/>
              <a:t>Subsequent implementation science approaches to refine rather </a:t>
            </a:r>
          </a:p>
          <a:p>
            <a:pPr algn="ctr"/>
            <a:r>
              <a:rPr lang="en-US" sz="2000" dirty="0" smtClean="0"/>
              <a:t>than create ways to scale up to communities</a:t>
            </a:r>
            <a:endParaRPr lang="en-US" sz="2000" dirty="0"/>
          </a:p>
        </p:txBody>
      </p:sp>
      <p:sp>
        <p:nvSpPr>
          <p:cNvPr id="13" name="Right Arrow 12"/>
          <p:cNvSpPr/>
          <p:nvPr/>
        </p:nvSpPr>
        <p:spPr>
          <a:xfrm rot="5400000">
            <a:off x="1083448" y="1890945"/>
            <a:ext cx="1520265" cy="375313"/>
          </a:xfrm>
          <a:prstGeom prst="rightArrow">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Left-Right Arrow 2"/>
          <p:cNvSpPr/>
          <p:nvPr/>
        </p:nvSpPr>
        <p:spPr>
          <a:xfrm>
            <a:off x="3298211" y="660979"/>
            <a:ext cx="914400" cy="429014"/>
          </a:xfrm>
          <a:prstGeom prst="leftRightArrow">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Left-Right Arrow 18"/>
          <p:cNvSpPr/>
          <p:nvPr/>
        </p:nvSpPr>
        <p:spPr>
          <a:xfrm>
            <a:off x="7072956" y="722838"/>
            <a:ext cx="914400" cy="429014"/>
          </a:xfrm>
          <a:prstGeom prst="leftRightArrow">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rot="5400000">
            <a:off x="8857449" y="1967145"/>
            <a:ext cx="1367865" cy="375313"/>
          </a:xfrm>
          <a:prstGeom prst="rightArrow">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69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animBg="1"/>
      <p:bldP spid="5" grpId="0" animBg="1"/>
      <p:bldP spid="6" grpId="0" animBg="1"/>
      <p:bldP spid="7" grpId="0" animBg="1"/>
      <p:bldP spid="12" grpId="0" animBg="1"/>
      <p:bldP spid="13" grpId="0" animBg="1"/>
      <p:bldP spid="3" grpId="0" animBg="1"/>
      <p:bldP spid="19"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Conclusions</a:t>
            </a:r>
            <a:endParaRPr lang="en-US" dirty="0">
              <a:latin typeface="+mn-lt"/>
            </a:endParaRPr>
          </a:p>
        </p:txBody>
      </p:sp>
      <p:sp>
        <p:nvSpPr>
          <p:cNvPr id="3" name="Content Placeholder 2"/>
          <p:cNvSpPr>
            <a:spLocks noGrp="1"/>
          </p:cNvSpPr>
          <p:nvPr>
            <p:ph idx="1"/>
          </p:nvPr>
        </p:nvSpPr>
        <p:spPr>
          <a:xfrm>
            <a:off x="609600" y="1204417"/>
            <a:ext cx="10972800" cy="4525963"/>
          </a:xfrm>
        </p:spPr>
        <p:txBody>
          <a:bodyPr>
            <a:noAutofit/>
          </a:bodyPr>
          <a:lstStyle/>
          <a:p>
            <a:r>
              <a:rPr lang="en-US" sz="2400" dirty="0">
                <a:latin typeface="+mn-lt"/>
              </a:rPr>
              <a:t>Urgent need to develop methods that </a:t>
            </a:r>
            <a:r>
              <a:rPr lang="en-US" sz="2400" dirty="0" smtClean="0">
                <a:latin typeface="+mn-lt"/>
              </a:rPr>
              <a:t>decrease </a:t>
            </a:r>
            <a:r>
              <a:rPr lang="en-US" sz="2400" dirty="0">
                <a:latin typeface="+mn-lt"/>
              </a:rPr>
              <a:t>time from drug discovery to scale-up and implementation</a:t>
            </a:r>
          </a:p>
          <a:p>
            <a:pPr lvl="1"/>
            <a:r>
              <a:rPr lang="en-US" sz="2000" dirty="0" smtClean="0">
                <a:latin typeface="+mn-lt"/>
              </a:rPr>
              <a:t>Improvement of methods and integration of implementation science concerns into clinical trials</a:t>
            </a:r>
          </a:p>
          <a:p>
            <a:pPr lvl="1"/>
            <a:r>
              <a:rPr lang="en-US" sz="2000" dirty="0" smtClean="0">
                <a:latin typeface="+mn-lt"/>
              </a:rPr>
              <a:t>Especially critical for populations at greatest risk of not accessing medication</a:t>
            </a:r>
          </a:p>
          <a:p>
            <a:r>
              <a:rPr lang="en-US" sz="2400" dirty="0" smtClean="0">
                <a:latin typeface="+mn-lt"/>
              </a:rPr>
              <a:t>While barriers to effective scale up may vary by location or sub-population, </a:t>
            </a:r>
            <a:r>
              <a:rPr lang="en-US" sz="2400" i="1" dirty="0" smtClean="0">
                <a:latin typeface="+mn-lt"/>
              </a:rPr>
              <a:t>what we need to examine does not, </a:t>
            </a:r>
            <a:r>
              <a:rPr lang="en-US" sz="2400" dirty="0" smtClean="0">
                <a:latin typeface="+mn-lt"/>
              </a:rPr>
              <a:t>making it possible to be proactive</a:t>
            </a:r>
          </a:p>
          <a:p>
            <a:r>
              <a:rPr lang="en-US" sz="2400" dirty="0" smtClean="0">
                <a:latin typeface="+mn-lt"/>
              </a:rPr>
              <a:t>Simultaneous rather than sequential application of methods is critical</a:t>
            </a:r>
          </a:p>
          <a:p>
            <a:pPr lvl="1"/>
            <a:r>
              <a:rPr lang="en-US" sz="2000" dirty="0" smtClean="0">
                <a:latin typeface="+mn-lt"/>
              </a:rPr>
              <a:t>Generalizability of sample</a:t>
            </a:r>
          </a:p>
          <a:p>
            <a:pPr lvl="1"/>
            <a:r>
              <a:rPr lang="en-US" sz="2000" dirty="0" smtClean="0">
                <a:latin typeface="+mn-lt"/>
              </a:rPr>
              <a:t>Addressing structural barriers </a:t>
            </a:r>
          </a:p>
          <a:p>
            <a:pPr lvl="1"/>
            <a:r>
              <a:rPr lang="en-US" sz="2000" dirty="0" smtClean="0">
                <a:latin typeface="+mn-lt"/>
              </a:rPr>
              <a:t>Overcoming eventual barriers to adherence</a:t>
            </a:r>
          </a:p>
          <a:p>
            <a:r>
              <a:rPr lang="en-US" sz="2400" dirty="0" smtClean="0">
                <a:latin typeface="+mn-lt"/>
              </a:rPr>
              <a:t>For HIV especially, the issues are unlikely to differ by drug allowing us to start earlier in the process</a:t>
            </a:r>
          </a:p>
          <a:p>
            <a:endParaRPr lang="en-US" sz="2400" dirty="0" smtClean="0">
              <a:latin typeface="+mn-lt"/>
            </a:endParaRPr>
          </a:p>
        </p:txBody>
      </p:sp>
    </p:spTree>
    <p:extLst>
      <p:ext uri="{BB962C8B-B14F-4D97-AF65-F5344CB8AC3E}">
        <p14:creationId xmlns:p14="http://schemas.microsoft.com/office/powerpoint/2010/main" val="1588796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480" y="274639"/>
            <a:ext cx="10691040" cy="667057"/>
          </a:xfrm>
        </p:spPr>
        <p:txBody>
          <a:bodyPr>
            <a:normAutofit/>
          </a:bodyPr>
          <a:lstStyle/>
          <a:p>
            <a:r>
              <a:rPr lang="en-US" sz="3200" dirty="0" smtClean="0">
                <a:latin typeface="+mj-lt"/>
              </a:rPr>
              <a:t>Conflicts of Interest</a:t>
            </a:r>
            <a:endParaRPr lang="en-US" sz="3200" dirty="0">
              <a:latin typeface="+mj-lt"/>
            </a:endParaRPr>
          </a:p>
        </p:txBody>
      </p:sp>
      <p:sp>
        <p:nvSpPr>
          <p:cNvPr id="3" name="Content Placeholder 2"/>
          <p:cNvSpPr>
            <a:spLocks noGrp="1"/>
          </p:cNvSpPr>
          <p:nvPr>
            <p:ph sz="quarter" idx="1"/>
          </p:nvPr>
        </p:nvSpPr>
        <p:spPr>
          <a:xfrm>
            <a:off x="750479" y="1130171"/>
            <a:ext cx="10865787" cy="4525963"/>
          </a:xfrm>
        </p:spPr>
        <p:txBody>
          <a:bodyPr>
            <a:noAutofit/>
          </a:bodyPr>
          <a:lstStyle/>
          <a:p>
            <a:pPr marL="0" indent="0" algn="ctr">
              <a:buNone/>
            </a:pPr>
            <a:endParaRPr lang="en-US" sz="2800" dirty="0" smtClean="0">
              <a:latin typeface="+mn-lt"/>
            </a:endParaRPr>
          </a:p>
          <a:p>
            <a:pPr marL="0" indent="0" algn="ctr">
              <a:buNone/>
            </a:pPr>
            <a:r>
              <a:rPr lang="en-US" sz="2800" dirty="0" smtClean="0">
                <a:latin typeface="+mn-lt"/>
              </a:rPr>
              <a:t>Dr. Magnus has no conflicts to disclose.</a:t>
            </a:r>
            <a:endParaRPr lang="en-US" sz="2800" dirty="0">
              <a:latin typeface="+mn-lt"/>
            </a:endParaRPr>
          </a:p>
        </p:txBody>
      </p:sp>
    </p:spTree>
    <p:extLst>
      <p:ext uri="{BB962C8B-B14F-4D97-AF65-F5344CB8AC3E}">
        <p14:creationId xmlns:p14="http://schemas.microsoft.com/office/powerpoint/2010/main" val="2294626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706585"/>
          </a:xfrm>
        </p:spPr>
        <p:txBody>
          <a:bodyPr/>
          <a:lstStyle/>
          <a:p>
            <a:r>
              <a:rPr lang="en-US" dirty="0" smtClean="0">
                <a:latin typeface="+mn-lt"/>
              </a:rPr>
              <a:t>Literature Cited</a:t>
            </a:r>
            <a:endParaRPr lang="en-US" dirty="0">
              <a:latin typeface="+mn-lt"/>
            </a:endParaRPr>
          </a:p>
        </p:txBody>
      </p:sp>
      <p:sp>
        <p:nvSpPr>
          <p:cNvPr id="3" name="Content Placeholder 2"/>
          <p:cNvSpPr>
            <a:spLocks noGrp="1"/>
          </p:cNvSpPr>
          <p:nvPr>
            <p:ph idx="1"/>
          </p:nvPr>
        </p:nvSpPr>
        <p:spPr>
          <a:xfrm>
            <a:off x="609600" y="981224"/>
            <a:ext cx="11345333" cy="4525963"/>
          </a:xfrm>
        </p:spPr>
        <p:txBody>
          <a:bodyPr>
            <a:noAutofit/>
          </a:bodyPr>
          <a:lstStyle/>
          <a:p>
            <a:pPr marL="0" indent="0">
              <a:buNone/>
            </a:pPr>
            <a:r>
              <a:rPr lang="en-US" sz="1600" baseline="30000" dirty="0" smtClean="0">
                <a:solidFill>
                  <a:schemeClr val="tx1"/>
                </a:solidFill>
                <a:latin typeface="+mn-lt"/>
              </a:rPr>
              <a:t>1</a:t>
            </a:r>
            <a:r>
              <a:rPr lang="en-US" sz="1600" dirty="0" smtClean="0">
                <a:solidFill>
                  <a:schemeClr val="tx1"/>
                </a:solidFill>
                <a:latin typeface="+mn-lt"/>
              </a:rPr>
              <a:t>https://www.fda.gov/media/97229/download</a:t>
            </a:r>
          </a:p>
          <a:p>
            <a:pPr marL="0" indent="0">
              <a:buNone/>
            </a:pPr>
            <a:r>
              <a:rPr lang="en-US" sz="1600" baseline="30000" dirty="0" smtClean="0">
                <a:solidFill>
                  <a:schemeClr val="tx1"/>
                </a:solidFill>
                <a:latin typeface="+mn-lt"/>
              </a:rPr>
              <a:t>2</a:t>
            </a:r>
            <a:r>
              <a:rPr lang="en-US" sz="1600" dirty="0" smtClean="0">
                <a:solidFill>
                  <a:schemeClr val="tx1"/>
                </a:solidFill>
                <a:latin typeface="+mn-lt"/>
              </a:rPr>
              <a:t> </a:t>
            </a:r>
            <a:r>
              <a:rPr lang="en-US" sz="1600" dirty="0">
                <a:solidFill>
                  <a:schemeClr val="tx1"/>
                </a:solidFill>
                <a:latin typeface="+mn-lt"/>
              </a:rPr>
              <a:t>Grant </a:t>
            </a:r>
            <a:r>
              <a:rPr lang="en-US" sz="1600" dirty="0" smtClean="0">
                <a:solidFill>
                  <a:schemeClr val="tx1"/>
                </a:solidFill>
                <a:latin typeface="+mn-lt"/>
              </a:rPr>
              <a:t>R et </a:t>
            </a:r>
            <a:r>
              <a:rPr lang="en-US" sz="1600" dirty="0">
                <a:solidFill>
                  <a:schemeClr val="tx1"/>
                </a:solidFill>
                <a:latin typeface="+mn-lt"/>
              </a:rPr>
              <a:t>al. </a:t>
            </a:r>
            <a:r>
              <a:rPr lang="en-US" sz="1600" dirty="0" smtClean="0">
                <a:solidFill>
                  <a:schemeClr val="tx1"/>
                </a:solidFill>
                <a:latin typeface="+mn-lt"/>
              </a:rPr>
              <a:t>Pre-exposure </a:t>
            </a:r>
            <a:r>
              <a:rPr lang="en-US" sz="1600" dirty="0">
                <a:solidFill>
                  <a:schemeClr val="tx1"/>
                </a:solidFill>
                <a:latin typeface="+mn-lt"/>
              </a:rPr>
              <a:t>Chemoprophylaxis for HIV Prevention in Men Who Have Sex with Men. NEJM 2010;363:2587-99</a:t>
            </a:r>
            <a:r>
              <a:rPr lang="en-US" sz="1600" dirty="0" smtClean="0">
                <a:solidFill>
                  <a:schemeClr val="tx1"/>
                </a:solidFill>
                <a:latin typeface="+mn-lt"/>
              </a:rPr>
              <a:t>.</a:t>
            </a:r>
          </a:p>
          <a:p>
            <a:pPr marL="0" indent="0">
              <a:buNone/>
            </a:pPr>
            <a:r>
              <a:rPr lang="en-US" sz="1600" baseline="30000" dirty="0" smtClean="0">
                <a:solidFill>
                  <a:schemeClr val="tx1"/>
                </a:solidFill>
                <a:latin typeface="+mn-lt"/>
              </a:rPr>
              <a:t>3</a:t>
            </a:r>
            <a:r>
              <a:rPr lang="en-US" sz="1600" dirty="0" smtClean="0">
                <a:solidFill>
                  <a:schemeClr val="tx1"/>
                </a:solidFill>
                <a:latin typeface="+mn-lt"/>
              </a:rPr>
              <a:t> </a:t>
            </a:r>
            <a:r>
              <a:rPr lang="en-US" sz="1600" dirty="0">
                <a:solidFill>
                  <a:schemeClr val="tx1"/>
                </a:solidFill>
                <a:latin typeface="+mn-lt"/>
              </a:rPr>
              <a:t>Wheeler </a:t>
            </a:r>
            <a:r>
              <a:rPr lang="en-US" sz="1600" dirty="0" smtClean="0">
                <a:solidFill>
                  <a:schemeClr val="tx1"/>
                </a:solidFill>
                <a:latin typeface="+mn-lt"/>
              </a:rPr>
              <a:t>D et al. </a:t>
            </a:r>
            <a:r>
              <a:rPr lang="en-US" sz="1600" dirty="0">
                <a:solidFill>
                  <a:schemeClr val="tx1"/>
                </a:solidFill>
                <a:latin typeface="+mn-lt"/>
              </a:rPr>
              <a:t>Pre-Exposure Prophylaxis Initiation and Adherence among Black Men Who Have Sex With Men (MSM) in Three U.S. Cities: Results from the HPTN 073 Study. Journal of the International AIDS Society. 2019;22:e25223. </a:t>
            </a:r>
            <a:r>
              <a:rPr lang="en-US" sz="1600" dirty="0" err="1">
                <a:solidFill>
                  <a:schemeClr val="tx1"/>
                </a:solidFill>
                <a:latin typeface="+mn-lt"/>
              </a:rPr>
              <a:t>doi</a:t>
            </a:r>
            <a:r>
              <a:rPr lang="en-US" sz="1600" dirty="0">
                <a:solidFill>
                  <a:schemeClr val="tx1"/>
                </a:solidFill>
                <a:latin typeface="+mn-lt"/>
              </a:rPr>
              <a:t>: 10.1002/jia2.25223</a:t>
            </a:r>
            <a:r>
              <a:rPr lang="en-US" sz="1600" dirty="0" smtClean="0">
                <a:solidFill>
                  <a:schemeClr val="tx1"/>
                </a:solidFill>
                <a:latin typeface="+mn-lt"/>
              </a:rPr>
              <a:t>.</a:t>
            </a:r>
          </a:p>
          <a:p>
            <a:pPr marL="0" indent="0">
              <a:buNone/>
            </a:pPr>
            <a:r>
              <a:rPr lang="en-US" sz="1600" baseline="30000" dirty="0" smtClean="0">
                <a:solidFill>
                  <a:schemeClr val="tx1"/>
                </a:solidFill>
                <a:latin typeface="+mn-lt"/>
              </a:rPr>
              <a:t>4</a:t>
            </a:r>
            <a:r>
              <a:rPr lang="en-US" sz="1600" dirty="0" smtClean="0">
                <a:solidFill>
                  <a:schemeClr val="tx1"/>
                </a:solidFill>
                <a:latin typeface="+mn-lt"/>
              </a:rPr>
              <a:t> </a:t>
            </a:r>
            <a:r>
              <a:rPr lang="en-US" sz="1600" dirty="0">
                <a:solidFill>
                  <a:schemeClr val="tx1"/>
                </a:solidFill>
                <a:latin typeface="+mn-lt"/>
              </a:rPr>
              <a:t>Wheeler D et al. Building effective multilevel HIV prevention partnerships with Black men who have</a:t>
            </a:r>
          </a:p>
          <a:p>
            <a:pPr marL="0" indent="0">
              <a:buNone/>
            </a:pPr>
            <a:r>
              <a:rPr lang="en-US" sz="1600" dirty="0">
                <a:solidFill>
                  <a:schemeClr val="tx1"/>
                </a:solidFill>
                <a:latin typeface="+mn-lt"/>
              </a:rPr>
              <a:t>sex with men: experience from HPTN 073, a pre-exposure prophylaxis study in three</a:t>
            </a:r>
          </a:p>
          <a:p>
            <a:pPr marL="0" indent="0">
              <a:buNone/>
            </a:pPr>
            <a:r>
              <a:rPr lang="en-US" sz="1600" dirty="0">
                <a:solidFill>
                  <a:schemeClr val="tx1"/>
                </a:solidFill>
                <a:latin typeface="+mn-lt"/>
              </a:rPr>
              <a:t>US </a:t>
            </a:r>
            <a:r>
              <a:rPr lang="en-US" sz="1600" dirty="0" smtClean="0">
                <a:solidFill>
                  <a:schemeClr val="tx1"/>
                </a:solidFill>
                <a:latin typeface="+mn-lt"/>
              </a:rPr>
              <a:t>cities. J </a:t>
            </a:r>
            <a:r>
              <a:rPr lang="en-US" sz="1600" dirty="0" err="1">
                <a:solidFill>
                  <a:schemeClr val="tx1"/>
                </a:solidFill>
                <a:latin typeface="+mn-lt"/>
              </a:rPr>
              <a:t>Int</a:t>
            </a:r>
            <a:r>
              <a:rPr lang="en-US" sz="1600" dirty="0">
                <a:solidFill>
                  <a:schemeClr val="tx1"/>
                </a:solidFill>
                <a:latin typeface="+mn-lt"/>
              </a:rPr>
              <a:t> AIDS Soc. 2018 Oct;21 </a:t>
            </a:r>
            <a:r>
              <a:rPr lang="en-US" sz="1600" dirty="0" err="1">
                <a:solidFill>
                  <a:schemeClr val="tx1"/>
                </a:solidFill>
                <a:latin typeface="+mn-lt"/>
              </a:rPr>
              <a:t>Suppl</a:t>
            </a:r>
            <a:r>
              <a:rPr lang="en-US" sz="1600" dirty="0">
                <a:solidFill>
                  <a:schemeClr val="tx1"/>
                </a:solidFill>
                <a:latin typeface="+mn-lt"/>
              </a:rPr>
              <a:t> 7:e25180. </a:t>
            </a:r>
            <a:r>
              <a:rPr lang="en-US" sz="1600" dirty="0" err="1">
                <a:solidFill>
                  <a:schemeClr val="tx1"/>
                </a:solidFill>
                <a:latin typeface="+mn-lt"/>
              </a:rPr>
              <a:t>doi</a:t>
            </a:r>
            <a:r>
              <a:rPr lang="en-US" sz="1600" dirty="0">
                <a:solidFill>
                  <a:schemeClr val="tx1"/>
                </a:solidFill>
                <a:latin typeface="+mn-lt"/>
              </a:rPr>
              <a:t>: 10.1002/jia2.25180.</a:t>
            </a:r>
          </a:p>
          <a:p>
            <a:pPr marL="0" indent="0">
              <a:buNone/>
            </a:pPr>
            <a:r>
              <a:rPr lang="en-US" sz="1600" baseline="30000" dirty="0" smtClean="0">
                <a:solidFill>
                  <a:schemeClr val="tx1"/>
                </a:solidFill>
                <a:latin typeface="+mn-lt"/>
              </a:rPr>
              <a:t>5 </a:t>
            </a:r>
            <a:r>
              <a:rPr lang="en-US" sz="1600" dirty="0" smtClean="0">
                <a:solidFill>
                  <a:schemeClr val="tx1"/>
                </a:solidFill>
                <a:latin typeface="+mn-lt"/>
              </a:rPr>
              <a:t>Levy et al. </a:t>
            </a:r>
            <a:r>
              <a:rPr lang="en-US" sz="1600" dirty="0">
                <a:solidFill>
                  <a:schemeClr val="tx1"/>
                </a:solidFill>
                <a:latin typeface="+mn-lt"/>
              </a:rPr>
              <a:t>Understanding Structural Barriers to Accessing HIV Testing and Prevention Services Among Black Men Who Have Sex with Men (BMSM) in the United States.  AIDS </a:t>
            </a:r>
            <a:r>
              <a:rPr lang="en-US" sz="1600" dirty="0" err="1">
                <a:solidFill>
                  <a:schemeClr val="tx1"/>
                </a:solidFill>
                <a:latin typeface="+mn-lt"/>
              </a:rPr>
              <a:t>Behav</a:t>
            </a:r>
            <a:r>
              <a:rPr lang="en-US" sz="1600" dirty="0">
                <a:solidFill>
                  <a:schemeClr val="tx1"/>
                </a:solidFill>
                <a:latin typeface="+mn-lt"/>
              </a:rPr>
              <a:t>  2014;18: 972–996, DOI:10.1007/s10461-014-0719-x</a:t>
            </a:r>
            <a:r>
              <a:rPr lang="en-US" sz="1600" dirty="0" smtClean="0">
                <a:solidFill>
                  <a:schemeClr val="tx1"/>
                </a:solidFill>
                <a:latin typeface="+mn-lt"/>
              </a:rPr>
              <a:t>.</a:t>
            </a:r>
          </a:p>
          <a:p>
            <a:pPr marL="0" indent="0">
              <a:buNone/>
            </a:pPr>
            <a:r>
              <a:rPr lang="en-US" sz="1600" baseline="30000" dirty="0" smtClean="0">
                <a:solidFill>
                  <a:schemeClr val="tx1"/>
                </a:solidFill>
                <a:latin typeface="+mn-lt"/>
              </a:rPr>
              <a:t>6 </a:t>
            </a:r>
            <a:r>
              <a:rPr lang="en-US" sz="1600" dirty="0" smtClean="0">
                <a:solidFill>
                  <a:schemeClr val="tx1"/>
                </a:solidFill>
                <a:latin typeface="+mn-lt"/>
              </a:rPr>
              <a:t>Millett Ga et al. </a:t>
            </a:r>
            <a:r>
              <a:rPr lang="en-US" sz="1600" dirty="0">
                <a:solidFill>
                  <a:schemeClr val="tx1"/>
                </a:solidFill>
                <a:latin typeface="+mn-lt"/>
              </a:rPr>
              <a:t>Comparisons of </a:t>
            </a:r>
            <a:r>
              <a:rPr lang="en-US" sz="1600" dirty="0" smtClean="0">
                <a:solidFill>
                  <a:schemeClr val="tx1"/>
                </a:solidFill>
                <a:latin typeface="+mn-lt"/>
              </a:rPr>
              <a:t>disparities and </a:t>
            </a:r>
            <a:r>
              <a:rPr lang="en-US" sz="1600" dirty="0">
                <a:solidFill>
                  <a:schemeClr val="tx1"/>
                </a:solidFill>
                <a:latin typeface="+mn-lt"/>
              </a:rPr>
              <a:t>risks of HIV infection in black and other men who have sex with men </a:t>
            </a:r>
            <a:r>
              <a:rPr lang="en-US" sz="1600" dirty="0" smtClean="0">
                <a:solidFill>
                  <a:schemeClr val="tx1"/>
                </a:solidFill>
                <a:latin typeface="+mn-lt"/>
              </a:rPr>
              <a:t>in Canada</a:t>
            </a:r>
            <a:r>
              <a:rPr lang="en-US" sz="1600" dirty="0">
                <a:solidFill>
                  <a:schemeClr val="tx1"/>
                </a:solidFill>
                <a:latin typeface="+mn-lt"/>
              </a:rPr>
              <a:t>, UK, and USA: a meta-analysis. Lancet. 2012 Jul 28;380(9839):341-8. </a:t>
            </a:r>
            <a:r>
              <a:rPr lang="en-US" sz="1600" dirty="0" smtClean="0">
                <a:solidFill>
                  <a:schemeClr val="tx1"/>
                </a:solidFill>
                <a:latin typeface="+mn-lt"/>
              </a:rPr>
              <a:t>doi:10.1016/S0140-6736(12)60899-X</a:t>
            </a:r>
            <a:r>
              <a:rPr lang="en-US" sz="1600" dirty="0">
                <a:solidFill>
                  <a:schemeClr val="tx1"/>
                </a:solidFill>
                <a:latin typeface="+mn-lt"/>
              </a:rPr>
              <a:t>. </a:t>
            </a:r>
            <a:r>
              <a:rPr lang="en-US" sz="1600" dirty="0" err="1">
                <a:solidFill>
                  <a:schemeClr val="tx1"/>
                </a:solidFill>
                <a:latin typeface="+mn-lt"/>
              </a:rPr>
              <a:t>Epub</a:t>
            </a:r>
            <a:r>
              <a:rPr lang="en-US" sz="1600" dirty="0">
                <a:solidFill>
                  <a:schemeClr val="tx1"/>
                </a:solidFill>
                <a:latin typeface="+mn-lt"/>
              </a:rPr>
              <a:t> 2012 Jul 20. Review. PubMed PMID: 22819656</a:t>
            </a:r>
            <a:r>
              <a:rPr lang="en-US" sz="1600" dirty="0" smtClean="0">
                <a:solidFill>
                  <a:schemeClr val="tx1"/>
                </a:solidFill>
                <a:latin typeface="+mn-lt"/>
              </a:rPr>
              <a:t>.</a:t>
            </a:r>
          </a:p>
          <a:p>
            <a:pPr marL="0" indent="0">
              <a:buNone/>
            </a:pPr>
            <a:r>
              <a:rPr lang="en-US" sz="1600" baseline="30000" dirty="0" smtClean="0">
                <a:solidFill>
                  <a:schemeClr val="tx1"/>
                </a:solidFill>
                <a:latin typeface="+mn-lt"/>
              </a:rPr>
              <a:t>10  </a:t>
            </a:r>
            <a:r>
              <a:rPr lang="en-US" sz="1600" dirty="0" smtClean="0">
                <a:solidFill>
                  <a:schemeClr val="tx1"/>
                </a:solidFill>
                <a:latin typeface="+mn-lt"/>
              </a:rPr>
              <a:t>https</a:t>
            </a:r>
            <a:r>
              <a:rPr lang="en-US" sz="1600" dirty="0">
                <a:solidFill>
                  <a:schemeClr val="tx1"/>
                </a:solidFill>
                <a:latin typeface="+mn-lt"/>
              </a:rPr>
              <a:t>://aidsvu.org/prep </a:t>
            </a:r>
            <a:endParaRPr lang="en-US" sz="1600" dirty="0" smtClean="0">
              <a:solidFill>
                <a:schemeClr val="tx1"/>
              </a:solidFill>
              <a:latin typeface="+mn-lt"/>
            </a:endParaRPr>
          </a:p>
          <a:p>
            <a:pPr marL="0" indent="0">
              <a:buNone/>
            </a:pPr>
            <a:r>
              <a:rPr lang="en-US" sz="1600" baseline="30000" dirty="0" smtClean="0">
                <a:solidFill>
                  <a:schemeClr val="tx1"/>
                </a:solidFill>
                <a:latin typeface="+mn-lt"/>
              </a:rPr>
              <a:t>11</a:t>
            </a:r>
            <a:r>
              <a:rPr lang="en-US" sz="1600" dirty="0">
                <a:solidFill>
                  <a:schemeClr val="tx1"/>
                </a:solidFill>
                <a:latin typeface="+mn-lt"/>
              </a:rPr>
              <a:t> Centers for Disease Control and Prevention: US Public Health Service: </a:t>
            </a:r>
            <a:r>
              <a:rPr lang="en-US" sz="1600" dirty="0" err="1">
                <a:solidFill>
                  <a:schemeClr val="tx1"/>
                </a:solidFill>
                <a:latin typeface="+mn-lt"/>
              </a:rPr>
              <a:t>Preexposure</a:t>
            </a:r>
            <a:r>
              <a:rPr lang="en-US" sz="1600" dirty="0">
                <a:solidFill>
                  <a:schemeClr val="tx1"/>
                </a:solidFill>
                <a:latin typeface="+mn-lt"/>
              </a:rPr>
              <a:t> prophylaxis for the</a:t>
            </a:r>
          </a:p>
          <a:p>
            <a:pPr marL="0" indent="0">
              <a:buNone/>
            </a:pPr>
            <a:r>
              <a:rPr lang="en-US" sz="1600" dirty="0">
                <a:solidFill>
                  <a:schemeClr val="tx1"/>
                </a:solidFill>
                <a:latin typeface="+mn-lt"/>
              </a:rPr>
              <a:t>prevention of HIV infection in the United States—2017 Update: a clinical practice guideline.</a:t>
            </a:r>
          </a:p>
          <a:p>
            <a:pPr marL="0" indent="0">
              <a:buNone/>
            </a:pPr>
            <a:r>
              <a:rPr lang="en-US" sz="1600" dirty="0">
                <a:solidFill>
                  <a:schemeClr val="tx1"/>
                </a:solidFill>
                <a:latin typeface="+mn-lt"/>
              </a:rPr>
              <a:t>https://www.cdc.gov/hiv/pdf/risk/prep/cdc-hiv-prep-guidelines-2017.pdf. Published March 2018. </a:t>
            </a:r>
            <a:endParaRPr lang="en-US" sz="1600" dirty="0" smtClean="0">
              <a:solidFill>
                <a:schemeClr val="tx1"/>
              </a:solidFill>
              <a:latin typeface="+mn-lt"/>
            </a:endParaRPr>
          </a:p>
          <a:p>
            <a:pPr marL="0" indent="0">
              <a:buNone/>
            </a:pPr>
            <a:r>
              <a:rPr lang="en-US" sz="1600" baseline="30000" dirty="0" smtClean="0">
                <a:solidFill>
                  <a:schemeClr val="tx1"/>
                </a:solidFill>
                <a:latin typeface="+mn-lt"/>
              </a:rPr>
              <a:t>12</a:t>
            </a:r>
            <a:r>
              <a:rPr lang="en-US" sz="1600" dirty="0" smtClean="0">
                <a:solidFill>
                  <a:schemeClr val="tx1"/>
                </a:solidFill>
                <a:latin typeface="+mn-lt"/>
              </a:rPr>
              <a:t> Weiss KM et al. Estimated </a:t>
            </a:r>
            <a:r>
              <a:rPr lang="en-US" sz="1600" dirty="0" err="1" smtClean="0">
                <a:solidFill>
                  <a:schemeClr val="tx1"/>
                </a:solidFill>
                <a:latin typeface="+mn-lt"/>
              </a:rPr>
              <a:t>PrEP</a:t>
            </a:r>
            <a:r>
              <a:rPr lang="en-US" sz="1600" dirty="0" smtClean="0">
                <a:solidFill>
                  <a:schemeClr val="tx1"/>
                </a:solidFill>
                <a:latin typeface="+mn-lt"/>
              </a:rPr>
              <a:t> eligibility in a national sexual network study of MSM. Conference on Retroviruses and Opportunistic Infections (CROI). March 4-7, 2019 Seattle. Abstract 971.</a:t>
            </a:r>
          </a:p>
          <a:p>
            <a:endParaRPr lang="en-US" sz="1600" dirty="0">
              <a:solidFill>
                <a:schemeClr val="tx1"/>
              </a:solidFill>
              <a:latin typeface="+mn-lt"/>
            </a:endParaRPr>
          </a:p>
        </p:txBody>
      </p:sp>
    </p:spTree>
    <p:extLst>
      <p:ext uri="{BB962C8B-B14F-4D97-AF65-F5344CB8AC3E}">
        <p14:creationId xmlns:p14="http://schemas.microsoft.com/office/powerpoint/2010/main" val="662151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Acknowledgements </a:t>
            </a:r>
            <a:endParaRPr lang="en-US" dirty="0">
              <a:latin typeface="+mn-lt"/>
            </a:endParaRPr>
          </a:p>
        </p:txBody>
      </p:sp>
      <p:sp>
        <p:nvSpPr>
          <p:cNvPr id="3" name="Content Placeholder 2"/>
          <p:cNvSpPr>
            <a:spLocks noGrp="1"/>
          </p:cNvSpPr>
          <p:nvPr>
            <p:ph idx="1"/>
          </p:nvPr>
        </p:nvSpPr>
        <p:spPr>
          <a:xfrm>
            <a:off x="609600" y="1244602"/>
            <a:ext cx="10972800" cy="4525963"/>
          </a:xfrm>
        </p:spPr>
        <p:txBody>
          <a:bodyPr>
            <a:noAutofit/>
          </a:bodyPr>
          <a:lstStyle/>
          <a:p>
            <a:pPr marL="457200" indent="-457200">
              <a:buFont typeface="Arial" panose="020B0604020202020204" pitchFamily="34" charset="0"/>
              <a:buChar char="•"/>
            </a:pPr>
            <a:r>
              <a:rPr lang="en-US" sz="2400" dirty="0" smtClean="0">
                <a:latin typeface="+mn-lt"/>
              </a:rPr>
              <a:t>Thanks to</a:t>
            </a:r>
          </a:p>
          <a:p>
            <a:pPr marL="857250" lvl="1" indent="-457200">
              <a:buFont typeface="Arial" panose="020B0604020202020204" pitchFamily="34" charset="0"/>
              <a:buChar char="•"/>
            </a:pPr>
            <a:r>
              <a:rPr lang="en-US" sz="2000" dirty="0" smtClean="0">
                <a:latin typeface="+mn-lt"/>
              </a:rPr>
              <a:t>Study participants over the years</a:t>
            </a:r>
          </a:p>
          <a:p>
            <a:pPr marL="857250" lvl="1" indent="-457200">
              <a:buFont typeface="Arial" panose="020B0604020202020204" pitchFamily="34" charset="0"/>
              <a:buChar char="•"/>
            </a:pPr>
            <a:r>
              <a:rPr lang="en-US" sz="2000" dirty="0" smtClean="0">
                <a:latin typeface="+mn-lt"/>
              </a:rPr>
              <a:t>GW HIV Community Advisory Board</a:t>
            </a:r>
          </a:p>
          <a:p>
            <a:pPr marL="857250" lvl="1" indent="-457200">
              <a:buFont typeface="Arial" panose="020B0604020202020204" pitchFamily="34" charset="0"/>
              <a:buChar char="•"/>
            </a:pPr>
            <a:r>
              <a:rPr lang="en-US" sz="2000" dirty="0" smtClean="0">
                <a:latin typeface="+mn-lt"/>
              </a:rPr>
              <a:t>DC Center for AIDS Research</a:t>
            </a:r>
          </a:p>
          <a:p>
            <a:pPr marL="857250" lvl="1" indent="-457200">
              <a:buFont typeface="Arial" panose="020B0604020202020204" pitchFamily="34" charset="0"/>
              <a:buChar char="•"/>
            </a:pPr>
            <a:r>
              <a:rPr lang="en-US" sz="2000" dirty="0" smtClean="0">
                <a:latin typeface="+mn-lt"/>
              </a:rPr>
              <a:t>HIV Prevention Trials Network Colleagues</a:t>
            </a:r>
          </a:p>
          <a:p>
            <a:pPr marL="857250" lvl="1" indent="-457200">
              <a:buFont typeface="Arial" panose="020B0604020202020204" pitchFamily="34" charset="0"/>
              <a:buChar char="•"/>
            </a:pPr>
            <a:r>
              <a:rPr lang="en-US" sz="2000" dirty="0">
                <a:latin typeface="+mn-lt"/>
              </a:rPr>
              <a:t>Dr. Irene </a:t>
            </a:r>
            <a:r>
              <a:rPr lang="en-US" sz="2000" dirty="0" err="1">
                <a:latin typeface="+mn-lt"/>
              </a:rPr>
              <a:t>Kuo</a:t>
            </a:r>
            <a:endParaRPr lang="en-US" sz="2000" dirty="0">
              <a:latin typeface="+mn-lt"/>
            </a:endParaRPr>
          </a:p>
          <a:p>
            <a:pPr marL="457200" indent="-457200">
              <a:buFont typeface="Arial" panose="020B0604020202020204" pitchFamily="34" charset="0"/>
              <a:buChar char="•"/>
            </a:pPr>
            <a:r>
              <a:rPr lang="en-US" sz="2400" dirty="0" smtClean="0">
                <a:latin typeface="+mn-lt"/>
              </a:rPr>
              <a:t>This </a:t>
            </a:r>
            <a:r>
              <a:rPr lang="en-US" sz="2400" dirty="0">
                <a:latin typeface="+mn-lt"/>
              </a:rPr>
              <a:t>presentation was facilitated by the services and resources provided by the District of Columbia Center for AIDS Research, an NIH funded program (AI117970), which is supported by the following NIH Co-Funding and Participating Institutes and Centers: NIAID, NCI, NICHD, NHLBI, NIDA, NIMH, NIA, FIC, NIGMS, NIDDK, and OAR </a:t>
            </a:r>
          </a:p>
          <a:p>
            <a:pPr marL="457200" indent="-457200">
              <a:buFont typeface="Arial" panose="020B0604020202020204" pitchFamily="34" charset="0"/>
              <a:buChar char="•"/>
            </a:pPr>
            <a:r>
              <a:rPr lang="en-US" sz="2400" dirty="0" smtClean="0">
                <a:latin typeface="+mn-lt"/>
              </a:rPr>
              <a:t>The </a:t>
            </a:r>
            <a:r>
              <a:rPr lang="en-US" sz="2400" dirty="0">
                <a:latin typeface="+mn-lt"/>
              </a:rPr>
              <a:t>content is solely the responsibility of the authors and does not necessarily represent the </a:t>
            </a:r>
            <a:r>
              <a:rPr lang="en-US" sz="2400" dirty="0" smtClean="0">
                <a:latin typeface="+mn-lt"/>
              </a:rPr>
              <a:t>views </a:t>
            </a:r>
            <a:r>
              <a:rPr lang="en-US" sz="2400" dirty="0">
                <a:latin typeface="+mn-lt"/>
              </a:rPr>
              <a:t>of the </a:t>
            </a:r>
            <a:r>
              <a:rPr lang="en-US" sz="2400" dirty="0" smtClean="0">
                <a:latin typeface="+mn-lt"/>
              </a:rPr>
              <a:t>NIH</a:t>
            </a:r>
            <a:endParaRPr lang="en-US" sz="2400" dirty="0">
              <a:latin typeface="+mn-lt"/>
            </a:endParaRPr>
          </a:p>
          <a:p>
            <a:pPr marL="457200" indent="-457200">
              <a:buFont typeface="Arial" panose="020B0604020202020204" pitchFamily="34" charset="0"/>
              <a:buChar char="•"/>
            </a:pPr>
            <a:endParaRPr lang="en-US" sz="2400" dirty="0">
              <a:latin typeface="+mn-lt"/>
            </a:endParaRPr>
          </a:p>
          <a:p>
            <a:pPr marL="457200" indent="-457200">
              <a:buFont typeface="Arial" panose="020B0604020202020204" pitchFamily="34" charset="0"/>
              <a:buChar char="•"/>
            </a:pPr>
            <a:endParaRPr lang="en-US" sz="2400" dirty="0">
              <a:latin typeface="+mn-lt"/>
            </a:endParaRPr>
          </a:p>
          <a:p>
            <a:pPr marL="457200" indent="-457200">
              <a:buFont typeface="Arial" panose="020B0604020202020204" pitchFamily="34" charset="0"/>
              <a:buChar char="•"/>
            </a:pPr>
            <a:endParaRPr lang="en-US" sz="2400" dirty="0">
              <a:latin typeface="+mn-lt"/>
            </a:endParaRPr>
          </a:p>
        </p:txBody>
      </p:sp>
    </p:spTree>
    <p:extLst>
      <p:ext uri="{BB962C8B-B14F-4D97-AF65-F5344CB8AC3E}">
        <p14:creationId xmlns:p14="http://schemas.microsoft.com/office/powerpoint/2010/main" val="26742799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168" y="2198974"/>
            <a:ext cx="10972800" cy="1143000"/>
          </a:xfrm>
        </p:spPr>
        <p:txBody>
          <a:bodyPr/>
          <a:lstStyle/>
          <a:p>
            <a:r>
              <a:rPr lang="en-US" dirty="0" smtClean="0">
                <a:latin typeface="+mn-lt"/>
              </a:rPr>
              <a:t>Thank You</a:t>
            </a:r>
            <a:endParaRPr lang="en-US" dirty="0">
              <a:latin typeface="+mn-lt"/>
            </a:endParaRPr>
          </a:p>
        </p:txBody>
      </p:sp>
      <p:sp>
        <p:nvSpPr>
          <p:cNvPr id="3" name="Content Placeholder 2"/>
          <p:cNvSpPr>
            <a:spLocks noGrp="1"/>
          </p:cNvSpPr>
          <p:nvPr>
            <p:ph idx="1"/>
          </p:nvPr>
        </p:nvSpPr>
        <p:spPr>
          <a:xfrm>
            <a:off x="4175710" y="4479880"/>
            <a:ext cx="3621206" cy="1566079"/>
          </a:xfrm>
        </p:spPr>
        <p:txBody>
          <a:bodyPr>
            <a:normAutofit/>
          </a:bodyPr>
          <a:lstStyle/>
          <a:p>
            <a:pPr marL="0" indent="0" algn="ctr">
              <a:buNone/>
            </a:pPr>
            <a:r>
              <a:rPr lang="en-US" sz="2000" dirty="0" smtClean="0">
                <a:latin typeface="+mn-lt"/>
              </a:rPr>
              <a:t>Manya Magnus, PhD,  MPH</a:t>
            </a:r>
          </a:p>
          <a:p>
            <a:pPr marL="0" indent="0" algn="ctr">
              <a:buNone/>
            </a:pPr>
            <a:r>
              <a:rPr lang="en-US" sz="2000" dirty="0" smtClean="0">
                <a:latin typeface="+mn-lt"/>
              </a:rPr>
              <a:t>202 994 3024</a:t>
            </a:r>
          </a:p>
          <a:p>
            <a:pPr marL="0" indent="0" algn="ctr">
              <a:buNone/>
            </a:pPr>
            <a:r>
              <a:rPr lang="en-US" sz="2000" dirty="0">
                <a:latin typeface="+mn-lt"/>
              </a:rPr>
              <a:t>m</a:t>
            </a:r>
            <a:r>
              <a:rPr lang="en-US" sz="2000" dirty="0" smtClean="0">
                <a:latin typeface="+mn-lt"/>
              </a:rPr>
              <a:t>anyadm@gwu.edu</a:t>
            </a:r>
            <a:endParaRPr lang="en-US" sz="2000" dirty="0">
              <a:latin typeface="+mn-lt"/>
            </a:endParaRPr>
          </a:p>
        </p:txBody>
      </p:sp>
      <p:pic>
        <p:nvPicPr>
          <p:cNvPr id="1026" name="Picture 2" descr="Large CFAR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68" y="4354405"/>
            <a:ext cx="2068899" cy="16915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528060" y="5084460"/>
            <a:ext cx="1289816" cy="961499"/>
          </a:xfrm>
          <a:prstGeom prst="rect">
            <a:avLst/>
          </a:prstGeom>
        </p:spPr>
      </p:pic>
    </p:spTree>
    <p:extLst>
      <p:ext uri="{BB962C8B-B14F-4D97-AF65-F5344CB8AC3E}">
        <p14:creationId xmlns:p14="http://schemas.microsoft.com/office/powerpoint/2010/main" val="37251798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94006"/>
            <a:ext cx="10972800" cy="1143000"/>
          </a:xfrm>
        </p:spPr>
        <p:txBody>
          <a:bodyPr>
            <a:normAutofit fontScale="90000"/>
          </a:bodyPr>
          <a:lstStyle/>
          <a:p>
            <a:r>
              <a:rPr lang="en-US" dirty="0" smtClean="0">
                <a:latin typeface="+mn-lt"/>
              </a:rPr>
              <a:t>Interactive Example</a:t>
            </a:r>
            <a:br>
              <a:rPr lang="en-US" dirty="0" smtClean="0">
                <a:latin typeface="+mn-lt"/>
              </a:rPr>
            </a:br>
            <a:r>
              <a:rPr lang="en-US" dirty="0" smtClean="0">
                <a:latin typeface="+mn-lt"/>
              </a:rPr>
              <a:t>HIV cure</a:t>
            </a:r>
            <a:endParaRPr lang="en-US" dirty="0">
              <a:latin typeface="+mn-lt"/>
            </a:endParaRPr>
          </a:p>
        </p:txBody>
      </p:sp>
    </p:spTree>
    <p:extLst>
      <p:ext uri="{BB962C8B-B14F-4D97-AF65-F5344CB8AC3E}">
        <p14:creationId xmlns:p14="http://schemas.microsoft.com/office/powerpoint/2010/main" val="39636925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64900" y="263872"/>
          <a:ext cx="11413118" cy="5169504"/>
        </p:xfrm>
        <a:graphic>
          <a:graphicData uri="http://schemas.openxmlformats.org/drawingml/2006/table">
            <a:tbl>
              <a:tblPr firstRow="1" bandRow="1">
                <a:tableStyleId>{5C22544A-7EE6-4342-B048-85BDC9FD1C3A}</a:tableStyleId>
              </a:tblPr>
              <a:tblGrid>
                <a:gridCol w="4090973"/>
                <a:gridCol w="7322145"/>
              </a:tblGrid>
              <a:tr h="619326">
                <a:tc>
                  <a:txBody>
                    <a:bodyPr/>
                    <a:lstStyle/>
                    <a:p>
                      <a:endParaRPr lang="en-US" sz="1600" dirty="0"/>
                    </a:p>
                  </a:txBody>
                  <a:tcPr/>
                </a:tc>
                <a:tc>
                  <a:txBody>
                    <a:bodyPr/>
                    <a:lstStyle/>
                    <a:p>
                      <a:pPr algn="ctr"/>
                      <a:r>
                        <a:rPr lang="en-US" sz="2400" dirty="0" smtClean="0"/>
                        <a:t>How</a:t>
                      </a:r>
                      <a:r>
                        <a:rPr lang="en-US" sz="2400" baseline="0" dirty="0" smtClean="0"/>
                        <a:t> Methods Can Be Improved</a:t>
                      </a:r>
                      <a:endParaRPr lang="en-US" sz="2400" dirty="0"/>
                    </a:p>
                  </a:txBody>
                  <a:tcPr/>
                </a:tc>
              </a:tr>
              <a:tr h="749154">
                <a:tc>
                  <a:txBody>
                    <a:bodyPr/>
                    <a:lstStyle/>
                    <a:p>
                      <a:r>
                        <a:rPr lang="en-US" sz="2400" dirty="0" smtClean="0"/>
                        <a:t>Generalizability</a:t>
                      </a:r>
                      <a:endParaRPr lang="en-US" sz="2400" dirty="0"/>
                    </a:p>
                  </a:txBody>
                  <a:tcPr/>
                </a:tc>
                <a:tc>
                  <a:txBody>
                    <a:bodyPr/>
                    <a:lstStyle/>
                    <a:p>
                      <a:pPr algn="l"/>
                      <a:endParaRPr lang="en-US" sz="2000" i="0" dirty="0">
                        <a:solidFill>
                          <a:schemeClr val="tx1"/>
                        </a:solidFill>
                      </a:endParaRPr>
                    </a:p>
                  </a:txBody>
                  <a:tcPr/>
                </a:tc>
              </a:tr>
              <a:tr h="674120">
                <a:tc>
                  <a:txBody>
                    <a:bodyPr/>
                    <a:lstStyle/>
                    <a:p>
                      <a:r>
                        <a:rPr lang="en-US" sz="2400" dirty="0" smtClean="0"/>
                        <a:t>Cost and accessibility</a:t>
                      </a:r>
                      <a:endParaRPr lang="en-US" sz="2400" dirty="0"/>
                    </a:p>
                  </a:txBody>
                  <a:tcPr/>
                </a:tc>
                <a:tc>
                  <a:txBody>
                    <a:bodyPr/>
                    <a:lstStyle/>
                    <a:p>
                      <a:pPr algn="l"/>
                      <a:endParaRPr lang="en-US" sz="2000" dirty="0">
                        <a:solidFill>
                          <a:srgbClr val="FF0000"/>
                        </a:solidFill>
                      </a:endParaRPr>
                    </a:p>
                  </a:txBody>
                  <a:tcPr/>
                </a:tc>
              </a:tr>
              <a:tr h="749154">
                <a:tc>
                  <a:txBody>
                    <a:bodyPr/>
                    <a:lstStyle/>
                    <a:p>
                      <a:r>
                        <a:rPr lang="en-US" sz="2400" dirty="0" smtClean="0"/>
                        <a:t>Stigma </a:t>
                      </a:r>
                      <a:endParaRPr lang="en-US" sz="2400" dirty="0"/>
                    </a:p>
                  </a:txBody>
                  <a:tcPr/>
                </a:tc>
                <a:tc>
                  <a:txBody>
                    <a:bodyPr/>
                    <a:lstStyle/>
                    <a:p>
                      <a:pPr algn="l"/>
                      <a:endParaRPr lang="en-US" sz="2000" dirty="0">
                        <a:solidFill>
                          <a:schemeClr val="tx1"/>
                        </a:solidFill>
                      </a:endParaRPr>
                    </a:p>
                  </a:txBody>
                  <a:tcPr/>
                </a:tc>
              </a:tr>
              <a:tr h="7491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t>Political will</a:t>
                      </a:r>
                    </a:p>
                  </a:txBody>
                  <a:tcPr/>
                </a:tc>
                <a:tc>
                  <a:txBody>
                    <a:bodyPr/>
                    <a:lstStyle/>
                    <a:p>
                      <a:pPr algn="l"/>
                      <a:endParaRPr lang="en-US" sz="2000" dirty="0">
                        <a:solidFill>
                          <a:schemeClr val="tx1"/>
                        </a:solidFill>
                      </a:endParaRPr>
                    </a:p>
                  </a:txBody>
                  <a:tcPr/>
                </a:tc>
              </a:tr>
              <a:tr h="749154">
                <a:tc>
                  <a:txBody>
                    <a:bodyPr/>
                    <a:lstStyle/>
                    <a:p>
                      <a:r>
                        <a:rPr lang="en-US" sz="2400" dirty="0" smtClean="0"/>
                        <a:t>Providers</a:t>
                      </a:r>
                      <a:endParaRPr lang="en-US" sz="2400" dirty="0"/>
                    </a:p>
                  </a:txBody>
                  <a:tcPr/>
                </a:tc>
                <a:tc>
                  <a:txBody>
                    <a:bodyPr/>
                    <a:lstStyle/>
                    <a:p>
                      <a:pPr algn="l"/>
                      <a:endParaRPr lang="en-US" sz="2000" dirty="0">
                        <a:solidFill>
                          <a:schemeClr val="tx1"/>
                        </a:solidFill>
                      </a:endParaRPr>
                    </a:p>
                  </a:txBody>
                  <a:tcPr/>
                </a:tc>
              </a:tr>
              <a:tr h="879442">
                <a:tc>
                  <a:txBody>
                    <a:bodyPr/>
                    <a:lstStyle/>
                    <a:p>
                      <a:r>
                        <a:rPr lang="en-US" sz="2400" dirty="0" smtClean="0"/>
                        <a:t>Adherence</a:t>
                      </a:r>
                      <a:r>
                        <a:rPr lang="en-US" sz="2400" baseline="0" dirty="0" smtClean="0"/>
                        <a:t> barriers</a:t>
                      </a:r>
                      <a:endParaRPr lang="en-US" sz="2400" dirty="0"/>
                    </a:p>
                  </a:txBody>
                  <a:tcPr/>
                </a:tc>
                <a:tc>
                  <a:txBody>
                    <a:bodyPr/>
                    <a:lstStyle/>
                    <a:p>
                      <a:pPr algn="l"/>
                      <a:endParaRPr lang="en-US" sz="2000" dirty="0">
                        <a:solidFill>
                          <a:schemeClr val="tx1"/>
                        </a:solidFill>
                      </a:endParaRPr>
                    </a:p>
                  </a:txBody>
                  <a:tcPr/>
                </a:tc>
              </a:tr>
            </a:tbl>
          </a:graphicData>
        </a:graphic>
      </p:graphicFrame>
    </p:spTree>
    <p:extLst>
      <p:ext uri="{BB962C8B-B14F-4D97-AF65-F5344CB8AC3E}">
        <p14:creationId xmlns:p14="http://schemas.microsoft.com/office/powerpoint/2010/main" val="966298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19502" y="202444"/>
            <a:ext cx="3248167" cy="1460310"/>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Pre-clinical drug development</a:t>
            </a:r>
          </a:p>
          <a:p>
            <a:pPr algn="ctr"/>
            <a:r>
              <a:rPr lang="en-US" dirty="0" smtClean="0"/>
              <a:t>Phase I, II, III clinical trials</a:t>
            </a:r>
          </a:p>
          <a:p>
            <a:pPr algn="ctr"/>
            <a:r>
              <a:rPr lang="en-US" dirty="0" smtClean="0"/>
              <a:t>FDA review</a:t>
            </a:r>
            <a:endParaRPr lang="en-US" dirty="0"/>
          </a:p>
        </p:txBody>
      </p:sp>
      <p:sp>
        <p:nvSpPr>
          <p:cNvPr id="6" name="Rounded Rectangle 5"/>
          <p:cNvSpPr/>
          <p:nvPr/>
        </p:nvSpPr>
        <p:spPr>
          <a:xfrm>
            <a:off x="4519685" y="1897039"/>
            <a:ext cx="3248167" cy="1460310"/>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-Policy and program changes</a:t>
            </a:r>
          </a:p>
          <a:p>
            <a:pPr algn="ctr"/>
            <a:r>
              <a:rPr lang="en-US" dirty="0" smtClean="0"/>
              <a:t>-Demonstration projects</a:t>
            </a:r>
          </a:p>
          <a:p>
            <a:pPr algn="ctr"/>
            <a:r>
              <a:rPr lang="en-US" dirty="0" smtClean="0"/>
              <a:t>-Implementation science</a:t>
            </a:r>
          </a:p>
        </p:txBody>
      </p:sp>
      <p:sp>
        <p:nvSpPr>
          <p:cNvPr id="7" name="Rounded Rectangle 6"/>
          <p:cNvSpPr/>
          <p:nvPr/>
        </p:nvSpPr>
        <p:spPr>
          <a:xfrm>
            <a:off x="8384275" y="1897039"/>
            <a:ext cx="3248167" cy="1460310"/>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Identification of </a:t>
            </a:r>
            <a:r>
              <a:rPr lang="en-US" dirty="0" smtClean="0">
                <a:solidFill>
                  <a:srgbClr val="FFFF00"/>
                </a:solidFill>
              </a:rPr>
              <a:t>challenges</a:t>
            </a:r>
            <a:r>
              <a:rPr lang="en-US" dirty="0" smtClean="0"/>
              <a:t> and innovation surrounding removal of </a:t>
            </a:r>
            <a:r>
              <a:rPr lang="en-US" dirty="0" smtClean="0">
                <a:solidFill>
                  <a:srgbClr val="FFFF00"/>
                </a:solidFill>
              </a:rPr>
              <a:t>barriers</a:t>
            </a:r>
            <a:endParaRPr lang="en-US" dirty="0">
              <a:solidFill>
                <a:srgbClr val="FFFF00"/>
              </a:solidFill>
            </a:endParaRPr>
          </a:p>
        </p:txBody>
      </p:sp>
      <p:sp>
        <p:nvSpPr>
          <p:cNvPr id="9" name="Right Arrow 8"/>
          <p:cNvSpPr/>
          <p:nvPr/>
        </p:nvSpPr>
        <p:spPr>
          <a:xfrm>
            <a:off x="3562066" y="2527111"/>
            <a:ext cx="1146412" cy="375313"/>
          </a:xfrm>
          <a:prstGeom prst="rightArrow">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7767852" y="2527111"/>
            <a:ext cx="684663" cy="375313"/>
          </a:xfrm>
          <a:prstGeom prst="rightArrow">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141595" y="1897039"/>
            <a:ext cx="3543301" cy="1197342"/>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00"/>
                </a:solidFill>
              </a:rPr>
              <a:t>Success!</a:t>
            </a:r>
          </a:p>
          <a:p>
            <a:pPr algn="ctr"/>
            <a:r>
              <a:rPr lang="en-US" dirty="0" smtClean="0"/>
              <a:t>The Drug WORKS and </a:t>
            </a:r>
          </a:p>
          <a:p>
            <a:pPr algn="ctr"/>
            <a:r>
              <a:rPr lang="en-US" dirty="0" smtClean="0"/>
              <a:t>is approved for use</a:t>
            </a:r>
            <a:endParaRPr lang="en-US" dirty="0"/>
          </a:p>
        </p:txBody>
      </p:sp>
      <p:sp>
        <p:nvSpPr>
          <p:cNvPr id="13" name="Right Arrow 12"/>
          <p:cNvSpPr/>
          <p:nvPr/>
        </p:nvSpPr>
        <p:spPr>
          <a:xfrm rot="5400000">
            <a:off x="1441543" y="1532852"/>
            <a:ext cx="804078" cy="375313"/>
          </a:xfrm>
          <a:prstGeom prst="rightArrow">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2954" y="3094381"/>
            <a:ext cx="2530807" cy="2409328"/>
          </a:xfrm>
          <a:prstGeom prst="rect">
            <a:avLst/>
          </a:prstGeom>
        </p:spPr>
      </p:pic>
      <p:sp>
        <p:nvSpPr>
          <p:cNvPr id="8" name="Rounded Rectangle 7"/>
          <p:cNvSpPr/>
          <p:nvPr/>
        </p:nvSpPr>
        <p:spPr>
          <a:xfrm>
            <a:off x="8386550" y="4299045"/>
            <a:ext cx="3248167" cy="1460310"/>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Eventually successful implementation and</a:t>
            </a:r>
          </a:p>
          <a:p>
            <a:pPr algn="ctr"/>
            <a:r>
              <a:rPr lang="en-US" dirty="0" smtClean="0"/>
              <a:t>realized outcomes</a:t>
            </a:r>
          </a:p>
          <a:p>
            <a:pPr algn="ctr"/>
            <a:r>
              <a:rPr lang="en-US" dirty="0" smtClean="0"/>
              <a:t>(But many years post-approval)</a:t>
            </a:r>
          </a:p>
        </p:txBody>
      </p:sp>
      <p:pic>
        <p:nvPicPr>
          <p:cNvPr id="17" name="Picture 16"/>
          <p:cNvPicPr>
            <a:picLocks noChangeAspect="1"/>
          </p:cNvPicPr>
          <p:nvPr/>
        </p:nvPicPr>
        <p:blipFill rotWithShape="1">
          <a:blip r:embed="rId4"/>
          <a:srcRect l="837" t="35510"/>
          <a:stretch/>
        </p:blipFill>
        <p:spPr>
          <a:xfrm>
            <a:off x="191069" y="3380115"/>
            <a:ext cx="5857764" cy="2379240"/>
          </a:xfrm>
          <a:prstGeom prst="rect">
            <a:avLst/>
          </a:prstGeom>
        </p:spPr>
      </p:pic>
      <p:grpSp>
        <p:nvGrpSpPr>
          <p:cNvPr id="2" name="Group 1"/>
          <p:cNvGrpSpPr/>
          <p:nvPr/>
        </p:nvGrpSpPr>
        <p:grpSpPr>
          <a:xfrm>
            <a:off x="219502" y="5503709"/>
            <a:ext cx="5586272" cy="585634"/>
            <a:chOff x="219502" y="5503709"/>
            <a:chExt cx="5586272" cy="585634"/>
          </a:xfrm>
        </p:grpSpPr>
        <p:sp>
          <p:nvSpPr>
            <p:cNvPr id="20" name="TextBox 19"/>
            <p:cNvSpPr txBox="1"/>
            <p:nvPr/>
          </p:nvSpPr>
          <p:spPr>
            <a:xfrm>
              <a:off x="1002900" y="5503709"/>
              <a:ext cx="4802874" cy="369332"/>
            </a:xfrm>
            <a:prstGeom prst="rect">
              <a:avLst/>
            </a:prstGeom>
            <a:noFill/>
          </p:spPr>
          <p:txBody>
            <a:bodyPr wrap="square" rtlCol="0">
              <a:spAutoFit/>
            </a:bodyPr>
            <a:lstStyle/>
            <a:p>
              <a:r>
                <a:rPr lang="en-US" dirty="0" smtClean="0">
                  <a:solidFill>
                    <a:schemeClr val="accent1">
                      <a:lumMod val="50000"/>
                    </a:schemeClr>
                  </a:solidFill>
                </a:rPr>
                <a:t>Approximately 9 to 15 years</a:t>
              </a:r>
              <a:r>
                <a:rPr lang="en-US" baseline="30000" dirty="0"/>
                <a:t>1</a:t>
              </a:r>
              <a:endParaRPr lang="en-US" dirty="0">
                <a:solidFill>
                  <a:schemeClr val="accent1">
                    <a:lumMod val="50000"/>
                  </a:schemeClr>
                </a:solidFill>
              </a:endParaRPr>
            </a:p>
          </p:txBody>
        </p:sp>
        <p:sp>
          <p:nvSpPr>
            <p:cNvPr id="21" name="Left Brace 20"/>
            <p:cNvSpPr/>
            <p:nvPr/>
          </p:nvSpPr>
          <p:spPr>
            <a:xfrm rot="16200000">
              <a:off x="2383283" y="3450251"/>
              <a:ext cx="475311" cy="480287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78536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1" grpId="0" animBg="1"/>
      <p:bldP spid="12" grpId="0" animBg="1"/>
      <p:bldP spid="13"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19502" y="202443"/>
            <a:ext cx="3566112" cy="1394345"/>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3200" b="1" dirty="0" smtClean="0">
                <a:solidFill>
                  <a:srgbClr val="FFFF00"/>
                </a:solidFill>
              </a:rPr>
              <a:t>Pre-2012</a:t>
            </a:r>
            <a:endParaRPr lang="en-US" sz="3200" b="1" dirty="0">
              <a:solidFill>
                <a:srgbClr val="FFFF00"/>
              </a:solidFill>
            </a:endParaRPr>
          </a:p>
        </p:txBody>
      </p:sp>
      <p:sp>
        <p:nvSpPr>
          <p:cNvPr id="12" name="Rounded Rectangle 11"/>
          <p:cNvSpPr/>
          <p:nvPr/>
        </p:nvSpPr>
        <p:spPr>
          <a:xfrm>
            <a:off x="191953" y="1802696"/>
            <a:ext cx="3543301" cy="1646080"/>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00"/>
                </a:solidFill>
              </a:rPr>
              <a:t>Success! </a:t>
            </a:r>
            <a:r>
              <a:rPr lang="en-US" sz="2400" b="1" dirty="0" smtClean="0">
                <a:solidFill>
                  <a:srgbClr val="FFFF00"/>
                </a:solidFill>
              </a:rPr>
              <a:t>2012</a:t>
            </a:r>
          </a:p>
          <a:p>
            <a:pPr algn="ctr"/>
            <a:r>
              <a:rPr lang="en-US" sz="2400" dirty="0" smtClean="0"/>
              <a:t>TDF/FTC to prevent HIV and is approved for use by FDA</a:t>
            </a:r>
            <a:endParaRPr lang="en-US" sz="2400" dirty="0"/>
          </a:p>
        </p:txBody>
      </p:sp>
      <p:sp>
        <p:nvSpPr>
          <p:cNvPr id="4" name="TextBox 3"/>
          <p:cNvSpPr txBox="1"/>
          <p:nvPr/>
        </p:nvSpPr>
        <p:spPr>
          <a:xfrm>
            <a:off x="4792071" y="662486"/>
            <a:ext cx="6673755" cy="5447645"/>
          </a:xfrm>
          <a:prstGeom prst="rect">
            <a:avLst/>
          </a:prstGeom>
          <a:noFill/>
        </p:spPr>
        <p:txBody>
          <a:bodyPr wrap="square" rtlCol="0">
            <a:spAutoFit/>
          </a:bodyPr>
          <a:lstStyle/>
          <a:p>
            <a:r>
              <a:rPr lang="en-US" sz="4000" dirty="0" smtClean="0">
                <a:solidFill>
                  <a:schemeClr val="accent1">
                    <a:lumMod val="50000"/>
                  </a:schemeClr>
                </a:solidFill>
              </a:rPr>
              <a:t>Since 2012:</a:t>
            </a:r>
            <a:endParaRPr lang="en-US" sz="2800" dirty="0" smtClean="0">
              <a:solidFill>
                <a:schemeClr val="accent1">
                  <a:lumMod val="50000"/>
                </a:schemeClr>
              </a:solidFill>
            </a:endParaRPr>
          </a:p>
          <a:p>
            <a:pPr marL="457200" indent="-457200">
              <a:buFont typeface="Arial" panose="020B0604020202020204" pitchFamily="34" charset="0"/>
              <a:buChar char="•"/>
            </a:pPr>
            <a:r>
              <a:rPr lang="en-US" sz="2800" dirty="0" smtClean="0"/>
              <a:t>Studies </a:t>
            </a:r>
            <a:r>
              <a:rPr lang="en-US" sz="2800" dirty="0"/>
              <a:t>to examine </a:t>
            </a:r>
            <a:r>
              <a:rPr lang="en-US" sz="2800" dirty="0" smtClean="0"/>
              <a:t>populations inadequately included in iPrEX</a:t>
            </a:r>
            <a:r>
              <a:rPr lang="en-US" sz="2800" baseline="30000" dirty="0" smtClean="0"/>
              <a:t>2,3,4</a:t>
            </a:r>
            <a:endParaRPr lang="en-US" sz="2800" dirty="0"/>
          </a:p>
          <a:p>
            <a:pPr marL="457200" indent="-457200">
              <a:buFont typeface="Arial" panose="020B0604020202020204" pitchFamily="34" charset="0"/>
              <a:buChar char="•"/>
            </a:pPr>
            <a:r>
              <a:rPr lang="en-US" sz="2800" dirty="0" smtClean="0"/>
              <a:t>Implementation science studies to decrease barriers and increase adherence (e.g., technology)</a:t>
            </a:r>
          </a:p>
          <a:p>
            <a:pPr marL="457200" indent="-457200">
              <a:buFont typeface="Arial" panose="020B0604020202020204" pitchFamily="34" charset="0"/>
              <a:buChar char="•"/>
            </a:pPr>
            <a:r>
              <a:rPr lang="en-US" sz="2800" dirty="0" smtClean="0"/>
              <a:t>Continued poor </a:t>
            </a:r>
            <a:r>
              <a:rPr lang="en-US" sz="2800" dirty="0" err="1" smtClean="0"/>
              <a:t>PrEP</a:t>
            </a:r>
            <a:r>
              <a:rPr lang="en-US" sz="2800" dirty="0" smtClean="0"/>
              <a:t> delivery to those at highest risk of HIV</a:t>
            </a:r>
            <a:r>
              <a:rPr lang="en-US" sz="2800" baseline="30000" dirty="0"/>
              <a:t> </a:t>
            </a:r>
            <a:r>
              <a:rPr lang="en-US" sz="2800" dirty="0" smtClean="0"/>
              <a:t>and </a:t>
            </a:r>
            <a:r>
              <a:rPr lang="en-US" sz="2800" dirty="0" err="1" smtClean="0"/>
              <a:t>payor</a:t>
            </a:r>
            <a:r>
              <a:rPr lang="en-US" sz="2800" dirty="0" smtClean="0"/>
              <a:t> </a:t>
            </a:r>
            <a:r>
              <a:rPr lang="en-US" sz="2800" dirty="0"/>
              <a:t>structures </a:t>
            </a:r>
            <a:r>
              <a:rPr lang="en-US" sz="2800" dirty="0" smtClean="0"/>
              <a:t>slow </a:t>
            </a:r>
            <a:r>
              <a:rPr lang="en-US" sz="2800" dirty="0"/>
              <a:t>to </a:t>
            </a:r>
            <a:r>
              <a:rPr lang="en-US" sz="2800" dirty="0" smtClean="0"/>
              <a:t>resolve</a:t>
            </a:r>
            <a:endParaRPr lang="en-US" sz="2800" baseline="30000" dirty="0" smtClean="0"/>
          </a:p>
          <a:p>
            <a:pPr marL="457200" indent="-457200">
              <a:buFont typeface="Arial" panose="020B0604020202020204" pitchFamily="34" charset="0"/>
              <a:buChar char="•"/>
            </a:pPr>
            <a:r>
              <a:rPr lang="en-US" sz="2800" dirty="0" smtClean="0"/>
              <a:t>Mistrust, stigma, provider barriers, structural barriers to </a:t>
            </a:r>
            <a:r>
              <a:rPr lang="en-US" sz="2800" dirty="0" err="1" smtClean="0"/>
              <a:t>PrEP</a:t>
            </a:r>
            <a:r>
              <a:rPr lang="en-US" sz="2800" dirty="0" smtClean="0"/>
              <a:t> and other prevention services care</a:t>
            </a:r>
            <a:r>
              <a:rPr lang="en-US" sz="2800" baseline="30000" dirty="0" smtClean="0"/>
              <a:t>3,4,6,7</a:t>
            </a:r>
            <a:endParaRPr lang="en-US" sz="2800" dirty="0" smtClean="0"/>
          </a:p>
        </p:txBody>
      </p:sp>
      <p:pic>
        <p:nvPicPr>
          <p:cNvPr id="24" name="Picture 23"/>
          <p:cNvPicPr>
            <a:picLocks noChangeAspect="1"/>
          </p:cNvPicPr>
          <p:nvPr/>
        </p:nvPicPr>
        <p:blipFill rotWithShape="1">
          <a:blip r:embed="rId3"/>
          <a:srcRect l="837" t="35510"/>
          <a:stretch/>
        </p:blipFill>
        <p:spPr>
          <a:xfrm>
            <a:off x="2002558" y="662486"/>
            <a:ext cx="1615051" cy="655983"/>
          </a:xfrm>
          <a:prstGeom prst="rect">
            <a:avLst/>
          </a:prstGeom>
        </p:spPr>
      </p:pic>
      <p:sp>
        <p:nvSpPr>
          <p:cNvPr id="25" name="Rounded Rectangle 24"/>
          <p:cNvSpPr/>
          <p:nvPr/>
        </p:nvSpPr>
        <p:spPr>
          <a:xfrm>
            <a:off x="141595" y="3767671"/>
            <a:ext cx="3644019" cy="2046275"/>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Eventually successful implementation and</a:t>
            </a:r>
          </a:p>
          <a:p>
            <a:pPr algn="ctr"/>
            <a:r>
              <a:rPr lang="en-US" sz="2400" dirty="0" smtClean="0"/>
              <a:t>realized outcomes</a:t>
            </a:r>
          </a:p>
        </p:txBody>
      </p:sp>
      <p:sp>
        <p:nvSpPr>
          <p:cNvPr id="26" name="&quot;No&quot; Symbol 25"/>
          <p:cNvSpPr/>
          <p:nvPr/>
        </p:nvSpPr>
        <p:spPr>
          <a:xfrm>
            <a:off x="44955" y="3555074"/>
            <a:ext cx="4218708" cy="2471468"/>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5108812" y="513"/>
            <a:ext cx="5813946" cy="707886"/>
          </a:xfrm>
          <a:prstGeom prst="rect">
            <a:avLst/>
          </a:prstGeom>
          <a:noFill/>
        </p:spPr>
        <p:txBody>
          <a:bodyPr wrap="square" rtlCol="0">
            <a:spAutoFit/>
          </a:bodyPr>
          <a:lstStyle/>
          <a:p>
            <a:r>
              <a:rPr lang="en-US" sz="4000" dirty="0" err="1" smtClean="0">
                <a:solidFill>
                  <a:srgbClr val="FF0000"/>
                </a:solidFill>
              </a:rPr>
              <a:t>PrEP</a:t>
            </a:r>
            <a:r>
              <a:rPr lang="en-US" sz="4000" dirty="0" smtClean="0">
                <a:solidFill>
                  <a:srgbClr val="FF0000"/>
                </a:solidFill>
              </a:rPr>
              <a:t> in US as an example</a:t>
            </a:r>
            <a:endParaRPr lang="en-US" sz="4000" dirty="0">
              <a:solidFill>
                <a:srgbClr val="FF0000"/>
              </a:solidFill>
            </a:endParaRPr>
          </a:p>
        </p:txBody>
      </p:sp>
    </p:spTree>
    <p:extLst>
      <p:ext uri="{BB962C8B-B14F-4D97-AF65-F5344CB8AC3E}">
        <p14:creationId xmlns:p14="http://schemas.microsoft.com/office/powerpoint/2010/main" val="24015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4" grpId="0"/>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480" y="274639"/>
            <a:ext cx="10691040" cy="667057"/>
          </a:xfrm>
        </p:spPr>
        <p:txBody>
          <a:bodyPr>
            <a:normAutofit/>
          </a:bodyPr>
          <a:lstStyle/>
          <a:p>
            <a:r>
              <a:rPr lang="en-US" sz="3200" dirty="0" smtClean="0">
                <a:latin typeface="+mj-lt"/>
              </a:rPr>
              <a:t>There Remains Disproportionate </a:t>
            </a:r>
            <a:r>
              <a:rPr lang="en-US" sz="3200" dirty="0" err="1" smtClean="0">
                <a:latin typeface="+mj-lt"/>
              </a:rPr>
              <a:t>PrEP</a:t>
            </a:r>
            <a:r>
              <a:rPr lang="en-US" sz="3200" dirty="0" smtClean="0">
                <a:latin typeface="+mj-lt"/>
              </a:rPr>
              <a:t> Use</a:t>
            </a:r>
            <a:endParaRPr lang="en-US" sz="3200" dirty="0">
              <a:latin typeface="+mj-lt"/>
            </a:endParaRPr>
          </a:p>
        </p:txBody>
      </p:sp>
      <p:sp>
        <p:nvSpPr>
          <p:cNvPr id="3" name="Content Placeholder 2"/>
          <p:cNvSpPr>
            <a:spLocks noGrp="1"/>
          </p:cNvSpPr>
          <p:nvPr>
            <p:ph sz="quarter" idx="1"/>
          </p:nvPr>
        </p:nvSpPr>
        <p:spPr>
          <a:xfrm>
            <a:off x="750479" y="1130171"/>
            <a:ext cx="10865787" cy="4525963"/>
          </a:xfrm>
        </p:spPr>
        <p:txBody>
          <a:bodyPr>
            <a:noAutofit/>
          </a:bodyPr>
          <a:lstStyle/>
          <a:p>
            <a:pPr>
              <a:buFont typeface="Arial" panose="020B0604020202020204" pitchFamily="34" charset="0"/>
              <a:buChar char="•"/>
            </a:pPr>
            <a:r>
              <a:rPr lang="en-US" sz="2800" dirty="0" smtClean="0">
                <a:latin typeface="+mn-lt"/>
              </a:rPr>
              <a:t>Men and 25- to 44-year olds were more likely to be </a:t>
            </a:r>
            <a:r>
              <a:rPr lang="en-US" sz="2800" dirty="0" err="1" smtClean="0">
                <a:latin typeface="+mn-lt"/>
              </a:rPr>
              <a:t>PrEP</a:t>
            </a:r>
            <a:r>
              <a:rPr lang="en-US" sz="2800" dirty="0" smtClean="0">
                <a:latin typeface="+mn-lt"/>
              </a:rPr>
              <a:t> users</a:t>
            </a:r>
            <a:r>
              <a:rPr lang="en-US" sz="2800" baseline="30000" dirty="0">
                <a:latin typeface="+mn-lt"/>
              </a:rPr>
              <a:t> 8</a:t>
            </a:r>
            <a:r>
              <a:rPr lang="en-US" sz="2800" dirty="0" smtClean="0">
                <a:latin typeface="+mn-lt"/>
              </a:rPr>
              <a:t> </a:t>
            </a:r>
          </a:p>
          <a:p>
            <a:pPr lvl="1">
              <a:buFont typeface="Arial" panose="020B0604020202020204" pitchFamily="34" charset="0"/>
              <a:buChar char="•"/>
            </a:pPr>
            <a:r>
              <a:rPr lang="en-US" sz="2400" dirty="0" smtClean="0">
                <a:latin typeface="+mn-lt"/>
              </a:rPr>
              <a:t>93% of all </a:t>
            </a:r>
            <a:r>
              <a:rPr lang="en-US" sz="2400" dirty="0" err="1" smtClean="0">
                <a:latin typeface="+mn-lt"/>
              </a:rPr>
              <a:t>PrEP</a:t>
            </a:r>
            <a:r>
              <a:rPr lang="en-US" sz="2400" dirty="0" smtClean="0">
                <a:latin typeface="+mn-lt"/>
              </a:rPr>
              <a:t> users in 2016 were male</a:t>
            </a:r>
          </a:p>
          <a:p>
            <a:pPr>
              <a:buFont typeface="Arial" panose="020B0604020202020204" pitchFamily="34" charset="0"/>
              <a:buChar char="•"/>
            </a:pPr>
            <a:r>
              <a:rPr lang="en-US" sz="2800" dirty="0" smtClean="0">
                <a:latin typeface="+mn-lt"/>
              </a:rPr>
              <a:t>Geographic differences</a:t>
            </a:r>
            <a:r>
              <a:rPr lang="en-US" sz="2800" baseline="30000" dirty="0">
                <a:latin typeface="+mn-lt"/>
              </a:rPr>
              <a:t> 8</a:t>
            </a:r>
            <a:r>
              <a:rPr lang="en-US" sz="2800" dirty="0" smtClean="0">
                <a:latin typeface="+mn-lt"/>
              </a:rPr>
              <a:t> </a:t>
            </a:r>
          </a:p>
          <a:p>
            <a:pPr lvl="1">
              <a:buFont typeface="Arial" panose="020B0604020202020204" pitchFamily="34" charset="0"/>
              <a:buChar char="•"/>
            </a:pPr>
            <a:r>
              <a:rPr lang="en-US" sz="2400" dirty="0" smtClean="0">
                <a:latin typeface="+mn-lt"/>
              </a:rPr>
              <a:t>Nearly 50% of </a:t>
            </a:r>
            <a:r>
              <a:rPr lang="en-US" sz="2400" dirty="0" err="1" smtClean="0">
                <a:latin typeface="+mn-lt"/>
              </a:rPr>
              <a:t>PrEP</a:t>
            </a:r>
            <a:r>
              <a:rPr lang="en-US" sz="2400" dirty="0" smtClean="0">
                <a:latin typeface="+mn-lt"/>
              </a:rPr>
              <a:t> users in 2016 were located in five states: New York, California, Florida, Texas, and Illinois</a:t>
            </a:r>
          </a:p>
          <a:p>
            <a:pPr lvl="1">
              <a:buFont typeface="Arial" panose="020B0604020202020204" pitchFamily="34" charset="0"/>
              <a:buChar char="•"/>
            </a:pPr>
            <a:r>
              <a:rPr lang="en-US" sz="2400" dirty="0" smtClean="0">
                <a:latin typeface="+mn-lt"/>
              </a:rPr>
              <a:t>The South has the highest number of new HIV diagnoses in the U.S. but disproportionately fewer people using </a:t>
            </a:r>
            <a:r>
              <a:rPr lang="en-US" sz="2400" dirty="0" err="1" smtClean="0">
                <a:latin typeface="+mn-lt"/>
              </a:rPr>
              <a:t>PrEP</a:t>
            </a:r>
            <a:endParaRPr lang="en-US" sz="2400" dirty="0" smtClean="0">
              <a:latin typeface="+mn-lt"/>
            </a:endParaRPr>
          </a:p>
          <a:p>
            <a:pPr>
              <a:buFont typeface="Arial" panose="020B0604020202020204" pitchFamily="34" charset="0"/>
              <a:buChar char="•"/>
            </a:pPr>
            <a:r>
              <a:rPr lang="en-US" sz="2800" dirty="0" smtClean="0">
                <a:latin typeface="+mn-lt"/>
              </a:rPr>
              <a:t>MSM at greatest risk are Black and </a:t>
            </a:r>
            <a:r>
              <a:rPr lang="en-US" sz="2800" dirty="0" err="1" smtClean="0">
                <a:latin typeface="+mn-lt"/>
              </a:rPr>
              <a:t>Latinx</a:t>
            </a:r>
            <a:r>
              <a:rPr lang="en-US" sz="2800" dirty="0" smtClean="0">
                <a:latin typeface="+mn-lt"/>
              </a:rPr>
              <a:t> yet least likely to receive </a:t>
            </a:r>
            <a:r>
              <a:rPr lang="en-US" sz="2800" dirty="0" err="1" smtClean="0">
                <a:latin typeface="+mn-lt"/>
              </a:rPr>
              <a:t>PrEP</a:t>
            </a:r>
            <a:r>
              <a:rPr lang="en-US" sz="2800" baseline="30000" dirty="0">
                <a:latin typeface="+mn-lt"/>
              </a:rPr>
              <a:t> </a:t>
            </a:r>
            <a:r>
              <a:rPr lang="en-US" sz="2800" baseline="30000" dirty="0" smtClean="0">
                <a:latin typeface="+mn-lt"/>
              </a:rPr>
              <a:t>3,4,5,8</a:t>
            </a:r>
            <a:endParaRPr lang="en-US" sz="2800" dirty="0" smtClean="0">
              <a:latin typeface="+mn-lt"/>
            </a:endParaRPr>
          </a:p>
          <a:p>
            <a:pPr lvl="1">
              <a:buFont typeface="Arial" panose="020B0604020202020204" pitchFamily="34" charset="0"/>
              <a:buChar char="•"/>
            </a:pPr>
            <a:r>
              <a:rPr lang="en-US" sz="2400" dirty="0" smtClean="0">
                <a:latin typeface="+mn-lt"/>
              </a:rPr>
              <a:t>With 2017 guidelines, 1.23 million adults at risk for HIV acquisition for whom </a:t>
            </a:r>
            <a:r>
              <a:rPr lang="en-US" sz="2400" dirty="0" err="1" smtClean="0">
                <a:latin typeface="+mn-lt"/>
              </a:rPr>
              <a:t>PrEP</a:t>
            </a:r>
            <a:r>
              <a:rPr lang="en-US" sz="2400" dirty="0" smtClean="0">
                <a:latin typeface="+mn-lt"/>
              </a:rPr>
              <a:t> and other prevention methods are indicated from 25% in 2015 to 45%</a:t>
            </a:r>
            <a:r>
              <a:rPr lang="en-US" sz="2400" baseline="30000" dirty="0" smtClean="0">
                <a:latin typeface="+mn-lt"/>
              </a:rPr>
              <a:t>9,10</a:t>
            </a:r>
            <a:endParaRPr lang="en-US" sz="2400" dirty="0" smtClean="0">
              <a:latin typeface="+mn-lt"/>
            </a:endParaRPr>
          </a:p>
          <a:p>
            <a:pPr lvl="1">
              <a:buFont typeface="Arial" panose="020B0604020202020204" pitchFamily="34" charset="0"/>
              <a:buChar char="•"/>
            </a:pPr>
            <a:endParaRPr lang="en-US" dirty="0" smtClean="0">
              <a:latin typeface="+mn-lt"/>
            </a:endParaRPr>
          </a:p>
          <a:p>
            <a:pPr>
              <a:buFont typeface="Arial" panose="020B0604020202020204" pitchFamily="34" charset="0"/>
              <a:buChar char="•"/>
            </a:pPr>
            <a:endParaRPr lang="en-US" sz="2800" dirty="0">
              <a:latin typeface="+mn-lt"/>
            </a:endParaRPr>
          </a:p>
        </p:txBody>
      </p:sp>
    </p:spTree>
    <p:extLst>
      <p:ext uri="{BB962C8B-B14F-4D97-AF65-F5344CB8AC3E}">
        <p14:creationId xmlns:p14="http://schemas.microsoft.com/office/powerpoint/2010/main" val="966393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629911" y="1063422"/>
            <a:ext cx="4212545" cy="4088128"/>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rgbClr val="FFFF00"/>
                </a:solidFill>
              </a:rPr>
              <a:t>What are the challenges and barriers?</a:t>
            </a:r>
            <a:endParaRPr lang="en-US" sz="4000" dirty="0">
              <a:solidFill>
                <a:srgbClr val="FFFF00"/>
              </a:solidFill>
            </a:endParaRPr>
          </a:p>
        </p:txBody>
      </p:sp>
      <p:sp>
        <p:nvSpPr>
          <p:cNvPr id="3" name="TextBox 2"/>
          <p:cNvSpPr txBox="1"/>
          <p:nvPr/>
        </p:nvSpPr>
        <p:spPr>
          <a:xfrm>
            <a:off x="5704764" y="291330"/>
            <a:ext cx="6223379" cy="5324535"/>
          </a:xfrm>
          <a:prstGeom prst="rect">
            <a:avLst/>
          </a:prstGeom>
          <a:noFill/>
        </p:spPr>
        <p:txBody>
          <a:bodyPr wrap="square" rtlCol="0">
            <a:spAutoFit/>
          </a:bodyPr>
          <a:lstStyle/>
          <a:p>
            <a:pPr marL="457200" indent="-457200">
              <a:buFont typeface="Wingdings" panose="05000000000000000000" pitchFamily="2" charset="2"/>
              <a:buChar char="ü"/>
            </a:pPr>
            <a:r>
              <a:rPr lang="en-US" sz="2800" dirty="0" smtClean="0"/>
              <a:t>Generalizability</a:t>
            </a:r>
            <a:endParaRPr lang="en-US" sz="2400" dirty="0" smtClean="0"/>
          </a:p>
          <a:p>
            <a:pPr marL="742950" lvl="1" indent="-285750">
              <a:buFont typeface="Arial" panose="020B0604020202020204" pitchFamily="34" charset="0"/>
              <a:buChar char="•"/>
            </a:pPr>
            <a:r>
              <a:rPr lang="en-US" sz="2000" dirty="0"/>
              <a:t>C</a:t>
            </a:r>
            <a:r>
              <a:rPr lang="en-US" sz="2000" dirty="0" smtClean="0"/>
              <a:t>linical trials population does not reflect real world</a:t>
            </a:r>
          </a:p>
          <a:p>
            <a:pPr marL="457200" indent="-457200">
              <a:buFont typeface="Wingdings" panose="05000000000000000000" pitchFamily="2" charset="2"/>
              <a:buChar char="ü"/>
            </a:pPr>
            <a:r>
              <a:rPr lang="en-US" sz="2800" dirty="0" smtClean="0"/>
              <a:t>Structural barriers</a:t>
            </a:r>
          </a:p>
          <a:p>
            <a:pPr marL="742950" lvl="1" indent="-285750">
              <a:buFont typeface="Arial" panose="020B0604020202020204" pitchFamily="34" charset="0"/>
              <a:buChar char="•"/>
            </a:pPr>
            <a:r>
              <a:rPr lang="en-US" sz="2000" dirty="0" smtClean="0"/>
              <a:t>Cost and accessibility</a:t>
            </a:r>
          </a:p>
          <a:p>
            <a:pPr marL="742950" lvl="1" indent="-285750">
              <a:buFont typeface="Arial" panose="020B0604020202020204" pitchFamily="34" charset="0"/>
              <a:buChar char="•"/>
            </a:pPr>
            <a:r>
              <a:rPr lang="en-US" sz="2000" dirty="0" smtClean="0"/>
              <a:t>Stigma</a:t>
            </a:r>
          </a:p>
          <a:p>
            <a:pPr marL="742950" lvl="1" indent="-285750">
              <a:buFont typeface="Arial" panose="020B0604020202020204" pitchFamily="34" charset="0"/>
              <a:buChar char="•"/>
            </a:pPr>
            <a:r>
              <a:rPr lang="en-US" sz="2000" dirty="0" smtClean="0"/>
              <a:t>Political will</a:t>
            </a:r>
          </a:p>
          <a:p>
            <a:pPr marL="742950" lvl="1" indent="-285750">
              <a:buFont typeface="Arial" panose="020B0604020202020204" pitchFamily="34" charset="0"/>
              <a:buChar char="•"/>
            </a:pPr>
            <a:r>
              <a:rPr lang="en-US" sz="2000" dirty="0" smtClean="0"/>
              <a:t>Providers</a:t>
            </a:r>
          </a:p>
          <a:p>
            <a:pPr marL="457200" indent="-457200">
              <a:buFont typeface="Wingdings" panose="05000000000000000000" pitchFamily="2" charset="2"/>
              <a:buChar char="ü"/>
            </a:pPr>
            <a:r>
              <a:rPr lang="en-US" sz="2800" dirty="0" smtClean="0"/>
              <a:t>Adherence</a:t>
            </a:r>
            <a:endParaRPr lang="en-US" sz="2400" dirty="0" smtClean="0"/>
          </a:p>
          <a:p>
            <a:pPr marL="742950" lvl="1" indent="-285750">
              <a:buFont typeface="Arial" panose="020B0604020202020204" pitchFamily="34" charset="0"/>
              <a:buChar char="•"/>
            </a:pPr>
            <a:r>
              <a:rPr lang="en-US" sz="2400" dirty="0" smtClean="0"/>
              <a:t>Real world issues in adherence </a:t>
            </a:r>
          </a:p>
          <a:p>
            <a:pPr marL="1200150" lvl="2" indent="-285750">
              <a:buFont typeface="Arial" panose="020B0604020202020204" pitchFamily="34" charset="0"/>
              <a:buChar char="•"/>
            </a:pPr>
            <a:r>
              <a:rPr lang="en-US" sz="2000" dirty="0" smtClean="0"/>
              <a:t>Physical challenges (e.g., side effects)</a:t>
            </a:r>
          </a:p>
          <a:p>
            <a:pPr marL="1200150" lvl="2" indent="-285750">
              <a:buFont typeface="Arial" panose="020B0604020202020204" pitchFamily="34" charset="0"/>
              <a:buChar char="•"/>
            </a:pPr>
            <a:r>
              <a:rPr lang="en-US" sz="2000" dirty="0" smtClean="0"/>
              <a:t>Fatigue </a:t>
            </a:r>
          </a:p>
          <a:p>
            <a:pPr marL="1200150" lvl="2" indent="-285750">
              <a:buFont typeface="Arial" panose="020B0604020202020204" pitchFamily="34" charset="0"/>
              <a:buChar char="•"/>
            </a:pPr>
            <a:r>
              <a:rPr lang="en-US" sz="2000" dirty="0" smtClean="0"/>
              <a:t>Knowledge of importance</a:t>
            </a:r>
          </a:p>
          <a:p>
            <a:pPr marL="1200150" lvl="2" indent="-285750">
              <a:buFont typeface="Arial" panose="020B0604020202020204" pitchFamily="34" charset="0"/>
              <a:buChar char="•"/>
            </a:pPr>
            <a:r>
              <a:rPr lang="en-US" sz="2000" dirty="0" smtClean="0"/>
              <a:t>Acceptability of regimen</a:t>
            </a:r>
          </a:p>
          <a:p>
            <a:pPr marL="742950" lvl="1" indent="-285750">
              <a:buFont typeface="Arial" panose="020B0604020202020204" pitchFamily="34" charset="0"/>
              <a:buChar char="•"/>
            </a:pPr>
            <a:endParaRPr lang="en-US" sz="2400" dirty="0" smtClean="0"/>
          </a:p>
          <a:p>
            <a:pPr marL="742950" lvl="1" indent="-285750">
              <a:buFont typeface="Arial" panose="020B0604020202020204" pitchFamily="34" charset="0"/>
              <a:buChar char="•"/>
            </a:pPr>
            <a:endParaRPr lang="en-US" sz="2400" dirty="0"/>
          </a:p>
        </p:txBody>
      </p:sp>
      <p:sp>
        <p:nvSpPr>
          <p:cNvPr id="4" name="TextBox 3"/>
          <p:cNvSpPr txBox="1"/>
          <p:nvPr/>
        </p:nvSpPr>
        <p:spPr>
          <a:xfrm>
            <a:off x="5909480" y="5338866"/>
            <a:ext cx="5813946" cy="584775"/>
          </a:xfrm>
          <a:prstGeom prst="rect">
            <a:avLst/>
          </a:prstGeom>
          <a:noFill/>
        </p:spPr>
        <p:txBody>
          <a:bodyPr wrap="square" rtlCol="0">
            <a:spAutoFit/>
          </a:bodyPr>
          <a:lstStyle/>
          <a:p>
            <a:pPr marL="457200" indent="-457200">
              <a:buFont typeface="Wingdings" panose="05000000000000000000" pitchFamily="2" charset="2"/>
              <a:buChar char="ü"/>
            </a:pPr>
            <a:r>
              <a:rPr lang="en-US" sz="3200" dirty="0" smtClean="0">
                <a:solidFill>
                  <a:srgbClr val="FF0000"/>
                </a:solidFill>
              </a:rPr>
              <a:t>Similar for all HIV medications</a:t>
            </a:r>
            <a:endParaRPr lang="en-US" sz="3200" dirty="0">
              <a:solidFill>
                <a:srgbClr val="FF0000"/>
              </a:solidFill>
            </a:endParaRPr>
          </a:p>
        </p:txBody>
      </p:sp>
    </p:spTree>
    <p:extLst>
      <p:ext uri="{BB962C8B-B14F-4D97-AF65-F5344CB8AC3E}">
        <p14:creationId xmlns:p14="http://schemas.microsoft.com/office/powerpoint/2010/main" val="110872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mn-lt"/>
              </a:rPr>
              <a:t>What Can We Do?</a:t>
            </a:r>
            <a:endParaRPr lang="en-US" sz="3200" dirty="0">
              <a:latin typeface="+mn-lt"/>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00500" y="1595521"/>
            <a:ext cx="4191000" cy="3143250"/>
          </a:xfrm>
        </p:spPr>
      </p:pic>
    </p:spTree>
    <p:extLst>
      <p:ext uri="{BB962C8B-B14F-4D97-AF65-F5344CB8AC3E}">
        <p14:creationId xmlns:p14="http://schemas.microsoft.com/office/powerpoint/2010/main" val="4180928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mn-lt"/>
              </a:rPr>
              <a:t>Shortening the Timeline from Discovery to Implementation</a:t>
            </a:r>
            <a:endParaRPr lang="en-US" sz="3200" dirty="0">
              <a:latin typeface="+mn-lt"/>
            </a:endParaRPr>
          </a:p>
        </p:txBody>
      </p:sp>
      <p:sp>
        <p:nvSpPr>
          <p:cNvPr id="3" name="Content Placeholder 2"/>
          <p:cNvSpPr>
            <a:spLocks noGrp="1"/>
          </p:cNvSpPr>
          <p:nvPr>
            <p:ph idx="1"/>
          </p:nvPr>
        </p:nvSpPr>
        <p:spPr>
          <a:xfrm>
            <a:off x="609600" y="1313599"/>
            <a:ext cx="10972800" cy="4525963"/>
          </a:xfrm>
        </p:spPr>
        <p:txBody>
          <a:bodyPr>
            <a:normAutofit/>
          </a:bodyPr>
          <a:lstStyle/>
          <a:p>
            <a:r>
              <a:rPr lang="en-US" sz="2800" dirty="0" smtClean="0">
                <a:latin typeface="+mn-lt"/>
              </a:rPr>
              <a:t>The barriers are not a mystery</a:t>
            </a:r>
          </a:p>
          <a:p>
            <a:r>
              <a:rPr lang="en-US" sz="2800" dirty="0">
                <a:latin typeface="+mn-lt"/>
              </a:rPr>
              <a:t>All treatment, prevention, cure strategies are likely to have the same </a:t>
            </a:r>
            <a:r>
              <a:rPr lang="en-US" sz="2800" dirty="0" smtClean="0">
                <a:latin typeface="+mn-lt"/>
              </a:rPr>
              <a:t>challenges</a:t>
            </a:r>
            <a:endParaRPr lang="en-US" sz="2800" dirty="0">
              <a:latin typeface="+mn-lt"/>
            </a:endParaRPr>
          </a:p>
          <a:p>
            <a:r>
              <a:rPr lang="en-US" sz="2800" dirty="0" smtClean="0">
                <a:latin typeface="+mn-lt"/>
              </a:rPr>
              <a:t>We know what the issues are</a:t>
            </a:r>
          </a:p>
          <a:p>
            <a:pPr lvl="1"/>
            <a:r>
              <a:rPr lang="en-US" sz="2400" dirty="0" smtClean="0">
                <a:latin typeface="+mn-lt"/>
              </a:rPr>
              <a:t>Generalizability in trial samples</a:t>
            </a:r>
          </a:p>
          <a:p>
            <a:pPr lvl="1"/>
            <a:r>
              <a:rPr lang="en-US" sz="2400" dirty="0" smtClean="0">
                <a:latin typeface="+mn-lt"/>
              </a:rPr>
              <a:t>Identification of and proactive removal of expected structural barriers simultaneous with implementation</a:t>
            </a:r>
          </a:p>
          <a:p>
            <a:pPr lvl="2"/>
            <a:r>
              <a:rPr lang="en-US" sz="2000" dirty="0" smtClean="0">
                <a:latin typeface="+mn-lt"/>
              </a:rPr>
              <a:t>Including studies to elucidate these and identify solutions</a:t>
            </a:r>
          </a:p>
          <a:p>
            <a:pPr lvl="1"/>
            <a:r>
              <a:rPr lang="en-US" sz="2400" dirty="0" smtClean="0">
                <a:latin typeface="+mn-lt"/>
              </a:rPr>
              <a:t>Adherence</a:t>
            </a:r>
          </a:p>
        </p:txBody>
      </p:sp>
    </p:spTree>
    <p:extLst>
      <p:ext uri="{BB962C8B-B14F-4D97-AF65-F5344CB8AC3E}">
        <p14:creationId xmlns:p14="http://schemas.microsoft.com/office/powerpoint/2010/main" val="1485460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mn-lt"/>
              </a:rPr>
              <a:t>Solution:</a:t>
            </a:r>
            <a:br>
              <a:rPr lang="en-US" sz="3200" dirty="0" smtClean="0">
                <a:latin typeface="+mn-lt"/>
              </a:rPr>
            </a:br>
            <a:r>
              <a:rPr lang="en-US" sz="2800" i="1" dirty="0" smtClean="0">
                <a:latin typeface="+mn-lt"/>
              </a:rPr>
              <a:t>We need to move from sequential to simultaneous</a:t>
            </a:r>
            <a:endParaRPr lang="en-US" sz="3200" i="1" dirty="0">
              <a:latin typeface="+mn-lt"/>
            </a:endParaRPr>
          </a:p>
        </p:txBody>
      </p:sp>
      <p:sp>
        <p:nvSpPr>
          <p:cNvPr id="3" name="Content Placeholder 2"/>
          <p:cNvSpPr>
            <a:spLocks noGrp="1"/>
          </p:cNvSpPr>
          <p:nvPr>
            <p:ph idx="1"/>
          </p:nvPr>
        </p:nvSpPr>
        <p:spPr>
          <a:xfrm>
            <a:off x="609600" y="1417639"/>
            <a:ext cx="10972800" cy="4525963"/>
          </a:xfrm>
        </p:spPr>
        <p:txBody>
          <a:bodyPr>
            <a:normAutofit/>
          </a:bodyPr>
          <a:lstStyle/>
          <a:p>
            <a:r>
              <a:rPr lang="en-US" sz="2400" dirty="0" smtClean="0">
                <a:latin typeface="+mn-lt"/>
              </a:rPr>
              <a:t>Implementation science concomitant with clinical trials</a:t>
            </a:r>
          </a:p>
          <a:p>
            <a:r>
              <a:rPr lang="en-US" sz="2400" dirty="0" smtClean="0">
                <a:latin typeface="+mn-lt"/>
              </a:rPr>
              <a:t>Collaboration of multi-disciplinary investigators – remove siloes</a:t>
            </a:r>
          </a:p>
          <a:p>
            <a:r>
              <a:rPr lang="en-US" sz="2400" dirty="0" smtClean="0">
                <a:latin typeface="+mn-lt"/>
              </a:rPr>
              <a:t>Increasing examples of this (e.g., CAB LA development program), but we can do more</a:t>
            </a:r>
          </a:p>
          <a:p>
            <a:r>
              <a:rPr lang="en-US" sz="2400" dirty="0" smtClean="0">
                <a:latin typeface="+mn-lt"/>
              </a:rPr>
              <a:t>Address cost and access issues in studies (policies and barriers)</a:t>
            </a:r>
          </a:p>
          <a:p>
            <a:r>
              <a:rPr lang="en-US" sz="2400" dirty="0" smtClean="0">
                <a:latin typeface="+mn-lt"/>
              </a:rPr>
              <a:t>Improve understanding of challenges with adherence</a:t>
            </a:r>
          </a:p>
          <a:p>
            <a:pPr lvl="1"/>
            <a:r>
              <a:rPr lang="en-US" sz="2000" dirty="0" smtClean="0">
                <a:latin typeface="+mn-lt"/>
              </a:rPr>
              <a:t>Learn what they are from both clinical trial and community-based samples </a:t>
            </a:r>
            <a:r>
              <a:rPr lang="en-US" sz="2000" u="sng" dirty="0" smtClean="0">
                <a:latin typeface="+mn-lt"/>
              </a:rPr>
              <a:t>simultaneously</a:t>
            </a:r>
          </a:p>
          <a:p>
            <a:pPr lvl="1"/>
            <a:r>
              <a:rPr lang="en-US" sz="2000" dirty="0" smtClean="0">
                <a:latin typeface="+mn-lt"/>
              </a:rPr>
              <a:t>Develop, deploy, </a:t>
            </a:r>
            <a:r>
              <a:rPr lang="en-US" sz="2000" dirty="0">
                <a:latin typeface="+mn-lt"/>
              </a:rPr>
              <a:t>and </a:t>
            </a:r>
            <a:r>
              <a:rPr lang="en-US" sz="2000" dirty="0" smtClean="0">
                <a:latin typeface="+mn-lt"/>
              </a:rPr>
              <a:t>measure adherence </a:t>
            </a:r>
            <a:r>
              <a:rPr lang="en-US" sz="2000" dirty="0">
                <a:latin typeface="+mn-lt"/>
              </a:rPr>
              <a:t>strategies </a:t>
            </a:r>
            <a:r>
              <a:rPr lang="en-US" sz="2000" dirty="0" smtClean="0">
                <a:latin typeface="+mn-lt"/>
              </a:rPr>
              <a:t>at the same time as study drug rollout - </a:t>
            </a:r>
            <a:r>
              <a:rPr lang="en-US" sz="2000" u="sng" dirty="0" smtClean="0">
                <a:latin typeface="+mn-lt"/>
              </a:rPr>
              <a:t>not after</a:t>
            </a:r>
          </a:p>
          <a:p>
            <a:r>
              <a:rPr lang="en-US" sz="2400" dirty="0" smtClean="0">
                <a:latin typeface="+mn-lt"/>
              </a:rPr>
              <a:t>Make innovations that focus on the root causes and not just the app/vendor/etc. methods for identifying what will be successful</a:t>
            </a:r>
          </a:p>
        </p:txBody>
      </p:sp>
    </p:spTree>
    <p:extLst>
      <p:ext uri="{BB962C8B-B14F-4D97-AF65-F5344CB8AC3E}">
        <p14:creationId xmlns:p14="http://schemas.microsoft.com/office/powerpoint/2010/main" val="1483449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17321</TotalTime>
  <Words>2123</Words>
  <Application>Microsoft Office PowerPoint</Application>
  <PresentationFormat>Widescreen</PresentationFormat>
  <Paragraphs>271</Paragraphs>
  <Slides>24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Franklin Gothic Book</vt:lpstr>
      <vt:lpstr>Raleway</vt:lpstr>
      <vt:lpstr>Wingdings</vt:lpstr>
      <vt:lpstr>AIDS 2016_Template</vt:lpstr>
      <vt:lpstr>It Worked in the Trial but No One Will Take It Improving Methods for Moving from  Clinical Trials into the Real World </vt:lpstr>
      <vt:lpstr>Conflicts of Interest</vt:lpstr>
      <vt:lpstr>PowerPoint Presentation</vt:lpstr>
      <vt:lpstr>PowerPoint Presentation</vt:lpstr>
      <vt:lpstr>There Remains Disproportionate PrEP Use</vt:lpstr>
      <vt:lpstr>PowerPoint Presentation</vt:lpstr>
      <vt:lpstr>What Can We Do?</vt:lpstr>
      <vt:lpstr>Shortening the Timeline from Discovery to Implementation</vt:lpstr>
      <vt:lpstr>Solution: We need to move from sequential to simultaneous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might implementation look like with this approach?</vt:lpstr>
      <vt:lpstr>PowerPoint Presentation</vt:lpstr>
      <vt:lpstr>Conclusions</vt:lpstr>
      <vt:lpstr>Literature Cited</vt:lpstr>
      <vt:lpstr>Acknowledgements </vt:lpstr>
      <vt:lpstr>Thank You</vt:lpstr>
      <vt:lpstr>Interactive Example HIV cure</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Manya Magnus</cp:lastModifiedBy>
  <cp:revision>121</cp:revision>
  <cp:lastPrinted>2017-01-16T15:31:13Z</cp:lastPrinted>
  <dcterms:created xsi:type="dcterms:W3CDTF">2017-01-13T09:09:35Z</dcterms:created>
  <dcterms:modified xsi:type="dcterms:W3CDTF">2019-07-22T12:59:06Z</dcterms:modified>
</cp:coreProperties>
</file>